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4"/>
  </p:sldMasterIdLst>
  <p:notesMasterIdLst>
    <p:notesMasterId r:id="rId37"/>
  </p:notesMasterIdLst>
  <p:handoutMasterIdLst>
    <p:handoutMasterId r:id="rId38"/>
  </p:handoutMasterIdLst>
  <p:sldIdLst>
    <p:sldId id="322" r:id="rId5"/>
    <p:sldId id="323" r:id="rId6"/>
    <p:sldId id="321" r:id="rId7"/>
    <p:sldId id="288" r:id="rId8"/>
    <p:sldId id="289" r:id="rId9"/>
    <p:sldId id="266" r:id="rId10"/>
    <p:sldId id="290" r:id="rId11"/>
    <p:sldId id="291" r:id="rId12"/>
    <p:sldId id="381" r:id="rId13"/>
    <p:sldId id="292" r:id="rId14"/>
    <p:sldId id="382" r:id="rId15"/>
    <p:sldId id="293" r:id="rId16"/>
    <p:sldId id="295" r:id="rId17"/>
    <p:sldId id="269" r:id="rId18"/>
    <p:sldId id="270" r:id="rId19"/>
    <p:sldId id="271" r:id="rId20"/>
    <p:sldId id="272" r:id="rId21"/>
    <p:sldId id="273" r:id="rId22"/>
    <p:sldId id="274" r:id="rId23"/>
    <p:sldId id="385" r:id="rId24"/>
    <p:sldId id="275" r:id="rId25"/>
    <p:sldId id="276" r:id="rId26"/>
    <p:sldId id="277" r:id="rId27"/>
    <p:sldId id="278" r:id="rId28"/>
    <p:sldId id="279" r:id="rId29"/>
    <p:sldId id="280" r:id="rId30"/>
    <p:sldId id="281" r:id="rId31"/>
    <p:sldId id="282" r:id="rId32"/>
    <p:sldId id="283" r:id="rId33"/>
    <p:sldId id="284" r:id="rId34"/>
    <p:sldId id="377" r:id="rId35"/>
    <p:sldId id="380" r:id="rId36"/>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160" userDrawn="1">
          <p15:clr>
            <a:srgbClr val="A4A3A4"/>
          </p15:clr>
        </p15:guide>
        <p15:guide id="2" pos="288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resh, Anandan" initials="SA" lastIdx="10" clrIdx="0">
    <p:extLst>
      <p:ext uri="{19B8F6BF-5375-455C-9EA6-DF929625EA0E}">
        <p15:presenceInfo xmlns:p15="http://schemas.microsoft.com/office/powerpoint/2012/main" userId="S-1-5-21-2752970185-40930380-1894245210-218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5633"/>
    <a:srgbClr val="18293A"/>
    <a:srgbClr val="00A4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71" autoAdjust="0"/>
    <p:restoredTop sz="67992" autoAdjust="0"/>
  </p:normalViewPr>
  <p:slideViewPr>
    <p:cSldViewPr>
      <p:cViewPr>
        <p:scale>
          <a:sx n="69" d="100"/>
          <a:sy n="69" d="100"/>
        </p:scale>
        <p:origin x="1312" y="472"/>
      </p:cViewPr>
      <p:guideLst>
        <p:guide orient="horz" pos="2160"/>
        <p:guide pos="3840"/>
      </p:guideLst>
    </p:cSldViewPr>
  </p:slideViewPr>
  <p:outlineViewPr>
    <p:cViewPr>
      <p:scale>
        <a:sx n="33" d="100"/>
        <a:sy n="33" d="100"/>
      </p:scale>
      <p:origin x="0" y="45192"/>
    </p:cViewPr>
  </p:outlineViewPr>
  <p:notesTextViewPr>
    <p:cViewPr>
      <p:scale>
        <a:sx n="1" d="1"/>
        <a:sy n="1" d="1"/>
      </p:scale>
      <p:origin x="0" y="0"/>
    </p:cViewPr>
  </p:notesTextViewPr>
  <p:sorterViewPr>
    <p:cViewPr varScale="1">
      <p:scale>
        <a:sx n="100" d="100"/>
        <a:sy n="100" d="100"/>
      </p:scale>
      <p:origin x="0" y="0"/>
    </p:cViewPr>
  </p:sorterViewPr>
  <p:notesViewPr>
    <p:cSldViewPr>
      <p:cViewPr varScale="1">
        <p:scale>
          <a:sx n="53" d="100"/>
          <a:sy n="53" d="100"/>
        </p:scale>
        <p:origin x="-2856" y="-90"/>
      </p:cViewPr>
      <p:guideLst>
        <p:guide orient="horz" pos="2160"/>
        <p:guide pos="288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F9C8C7-F07E-C744-8C6F-9B7194EF2F98}"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D20459F7-8EDB-1546-8AD9-1511FA559B18}">
      <dgm:prSet phldrT="[Text]" phldr="1" custT="1"/>
      <dgm:spPr>
        <a:solidFill>
          <a:schemeClr val="bg2"/>
        </a:solidFill>
        <a:ln>
          <a:solidFill>
            <a:srgbClr val="467A78"/>
          </a:solidFill>
        </a:ln>
      </dgm:spPr>
      <dgm:t>
        <a:bodyPr/>
        <a:lstStyle/>
        <a:p>
          <a:endParaRPr lang="en-GB" sz="3200" b="1" i="0">
            <a:solidFill>
              <a:srgbClr val="467A78"/>
            </a:solidFill>
            <a:latin typeface="Source Sans Pro" panose="020B0503030403020204" pitchFamily="34" charset="0"/>
            <a:ea typeface="Source Sans Pro" panose="020B0503030403020204" pitchFamily="34" charset="0"/>
          </a:endParaRPr>
        </a:p>
      </dgm:t>
    </dgm:pt>
    <dgm:pt modelId="{6AD4DE15-39B7-694A-9785-3984DED4E9B3}" type="parTrans" cxnId="{EA2CBD90-54C1-804F-AFF8-12FBBBC58B8B}">
      <dgm:prSet/>
      <dgm:spPr/>
      <dgm:t>
        <a:bodyPr/>
        <a:lstStyle/>
        <a:p>
          <a:endParaRPr lang="en-GB"/>
        </a:p>
      </dgm:t>
    </dgm:pt>
    <dgm:pt modelId="{22D27151-A620-6740-9532-EFD9BE942B3B}" type="sibTrans" cxnId="{EA2CBD90-54C1-804F-AFF8-12FBBBC58B8B}">
      <dgm:prSet/>
      <dgm:spPr>
        <a:ln>
          <a:solidFill>
            <a:srgbClr val="467A78"/>
          </a:solidFill>
        </a:ln>
      </dgm:spPr>
      <dgm:t>
        <a:bodyPr/>
        <a:lstStyle/>
        <a:p>
          <a:endParaRPr lang="en-GB"/>
        </a:p>
      </dgm:t>
    </dgm:pt>
    <dgm:pt modelId="{C17B1F6D-2C90-9640-9E16-C124D861E78D}">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E7D27060-2D77-8F49-B1FA-F6802ABD93A8}" type="parTrans" cxnId="{F0D5C522-DF45-5F43-A5E7-5F6F6157654D}">
      <dgm:prSet/>
      <dgm:spPr/>
      <dgm:t>
        <a:bodyPr/>
        <a:lstStyle/>
        <a:p>
          <a:endParaRPr lang="en-GB"/>
        </a:p>
      </dgm:t>
    </dgm:pt>
    <dgm:pt modelId="{FEDA59C2-FD88-7F4D-8B26-DAAB11687D7E}" type="sibTrans" cxnId="{F0D5C522-DF45-5F43-A5E7-5F6F6157654D}">
      <dgm:prSet/>
      <dgm:spPr/>
      <dgm:t>
        <a:bodyPr/>
        <a:lstStyle/>
        <a:p>
          <a:endParaRPr lang="en-GB"/>
        </a:p>
      </dgm:t>
    </dgm:pt>
    <dgm:pt modelId="{FDDD6914-1A25-344F-ABD4-2375EA8E478B}">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1AA2831D-F70C-0146-ABD7-1BC108215044}" type="parTrans" cxnId="{4C02A7A5-8E08-E94D-A0FB-3176BE4EE45D}">
      <dgm:prSet/>
      <dgm:spPr/>
      <dgm:t>
        <a:bodyPr/>
        <a:lstStyle/>
        <a:p>
          <a:endParaRPr lang="en-GB"/>
        </a:p>
      </dgm:t>
    </dgm:pt>
    <dgm:pt modelId="{9A1ACA25-B64B-8B43-833E-B5DAFEF6293B}" type="sibTrans" cxnId="{4C02A7A5-8E08-E94D-A0FB-3176BE4EE45D}">
      <dgm:prSet/>
      <dgm:spPr/>
      <dgm:t>
        <a:bodyPr/>
        <a:lstStyle/>
        <a:p>
          <a:endParaRPr lang="en-GB"/>
        </a:p>
      </dgm:t>
    </dgm:pt>
    <dgm:pt modelId="{2B10B9D8-3CD4-DF4E-92BC-739C09B8FCD2}">
      <dgm:prSet phldrT="[Text]" custT="1"/>
      <dgm:spPr>
        <a:solidFill>
          <a:schemeClr val="bg2"/>
        </a:solidFill>
        <a:ln>
          <a:solidFill>
            <a:srgbClr val="467A78"/>
          </a:solidFill>
        </a:ln>
      </dgm:spPr>
      <dgm:t>
        <a:bodyPr/>
        <a:lstStyle/>
        <a:p>
          <a:endParaRPr lang="en-GB" sz="3200" b="1" i="0">
            <a:solidFill>
              <a:srgbClr val="467A78"/>
            </a:solidFill>
          </a:endParaRPr>
        </a:p>
      </dgm:t>
    </dgm:pt>
    <dgm:pt modelId="{D933C8DA-6BB6-5742-BF2E-D0DDC3DE6E42}" type="parTrans" cxnId="{2B0DD233-5BCF-DF4A-A9DB-C605CB02ECAE}">
      <dgm:prSet/>
      <dgm:spPr/>
      <dgm:t>
        <a:bodyPr/>
        <a:lstStyle/>
        <a:p>
          <a:endParaRPr lang="en-GB"/>
        </a:p>
      </dgm:t>
    </dgm:pt>
    <dgm:pt modelId="{3C067ECB-0C01-9541-960A-41D9644379AD}" type="sibTrans" cxnId="{2B0DD233-5BCF-DF4A-A9DB-C605CB02ECAE}">
      <dgm:prSet/>
      <dgm:spPr/>
      <dgm:t>
        <a:bodyPr/>
        <a:lstStyle/>
        <a:p>
          <a:endParaRPr lang="en-GB"/>
        </a:p>
      </dgm:t>
    </dgm:pt>
    <dgm:pt modelId="{6D7A4155-1E03-174A-BFD6-8CFBC0F6DA41}" type="pres">
      <dgm:prSet presAssocID="{2FF9C8C7-F07E-C744-8C6F-9B7194EF2F98}" presName="Name0" presStyleCnt="0">
        <dgm:presLayoutVars>
          <dgm:chMax val="7"/>
          <dgm:chPref val="7"/>
          <dgm:dir/>
        </dgm:presLayoutVars>
      </dgm:prSet>
      <dgm:spPr/>
    </dgm:pt>
    <dgm:pt modelId="{E139D40D-8DA1-E041-8900-3208B94FE078}" type="pres">
      <dgm:prSet presAssocID="{2FF9C8C7-F07E-C744-8C6F-9B7194EF2F98}" presName="Name1" presStyleCnt="0"/>
      <dgm:spPr/>
    </dgm:pt>
    <dgm:pt modelId="{95077D82-7CEA-0A4B-BC97-B80103F2B779}" type="pres">
      <dgm:prSet presAssocID="{2FF9C8C7-F07E-C744-8C6F-9B7194EF2F98}" presName="cycle" presStyleCnt="0"/>
      <dgm:spPr/>
    </dgm:pt>
    <dgm:pt modelId="{71213309-973F-B54E-8D4E-DEC9F1A7E6CA}" type="pres">
      <dgm:prSet presAssocID="{2FF9C8C7-F07E-C744-8C6F-9B7194EF2F98}" presName="srcNode" presStyleLbl="node1" presStyleIdx="0" presStyleCnt="4"/>
      <dgm:spPr/>
    </dgm:pt>
    <dgm:pt modelId="{0EDD4FB7-4E29-D343-BEAB-0708B932C111}" type="pres">
      <dgm:prSet presAssocID="{2FF9C8C7-F07E-C744-8C6F-9B7194EF2F98}" presName="conn" presStyleLbl="parChTrans1D2" presStyleIdx="0" presStyleCnt="1"/>
      <dgm:spPr/>
    </dgm:pt>
    <dgm:pt modelId="{A0BB414E-75D0-504D-8852-0AD47326FA05}" type="pres">
      <dgm:prSet presAssocID="{2FF9C8C7-F07E-C744-8C6F-9B7194EF2F98}" presName="extraNode" presStyleLbl="node1" presStyleIdx="0" presStyleCnt="4"/>
      <dgm:spPr/>
    </dgm:pt>
    <dgm:pt modelId="{606F4420-4EFC-4C49-AC46-5DAE3000550E}" type="pres">
      <dgm:prSet presAssocID="{2FF9C8C7-F07E-C744-8C6F-9B7194EF2F98}" presName="dstNode" presStyleLbl="node1" presStyleIdx="0" presStyleCnt="4"/>
      <dgm:spPr/>
    </dgm:pt>
    <dgm:pt modelId="{2828C524-579B-4446-8EFB-3EAC54AB018D}" type="pres">
      <dgm:prSet presAssocID="{D20459F7-8EDB-1546-8AD9-1511FA559B18}" presName="text_1" presStyleLbl="node1" presStyleIdx="0" presStyleCnt="4">
        <dgm:presLayoutVars>
          <dgm:bulletEnabled val="1"/>
        </dgm:presLayoutVars>
      </dgm:prSet>
      <dgm:spPr/>
    </dgm:pt>
    <dgm:pt modelId="{3446FC35-B238-1749-B8D1-084A7DCC0492}" type="pres">
      <dgm:prSet presAssocID="{D20459F7-8EDB-1546-8AD9-1511FA559B18}" presName="accent_1" presStyleCnt="0"/>
      <dgm:spPr/>
    </dgm:pt>
    <dgm:pt modelId="{0DC60721-3F12-A642-80A9-2F994F023232}" type="pres">
      <dgm:prSet presAssocID="{D20459F7-8EDB-1546-8AD9-1511FA559B18}" presName="accentRepeatNode" presStyleLbl="solidFgAcc1" presStyleIdx="0" presStyleCnt="4"/>
      <dgm:spPr>
        <a:ln>
          <a:solidFill>
            <a:srgbClr val="467A78"/>
          </a:solidFill>
        </a:ln>
      </dgm:spPr>
    </dgm:pt>
    <dgm:pt modelId="{434B212F-2D07-1446-93B5-B136573474F6}" type="pres">
      <dgm:prSet presAssocID="{C17B1F6D-2C90-9640-9E16-C124D861E78D}" presName="text_2" presStyleLbl="node1" presStyleIdx="1" presStyleCnt="4">
        <dgm:presLayoutVars>
          <dgm:bulletEnabled val="1"/>
        </dgm:presLayoutVars>
      </dgm:prSet>
      <dgm:spPr/>
    </dgm:pt>
    <dgm:pt modelId="{2D2DC425-6B87-9A4E-894F-24D31223A870}" type="pres">
      <dgm:prSet presAssocID="{C17B1F6D-2C90-9640-9E16-C124D861E78D}" presName="accent_2" presStyleCnt="0"/>
      <dgm:spPr/>
    </dgm:pt>
    <dgm:pt modelId="{4158D907-41A1-0E40-BB77-3146176A25DA}" type="pres">
      <dgm:prSet presAssocID="{C17B1F6D-2C90-9640-9E16-C124D861E78D}" presName="accentRepeatNode" presStyleLbl="solidFgAcc1" presStyleIdx="1" presStyleCnt="4"/>
      <dgm:spPr>
        <a:ln>
          <a:solidFill>
            <a:srgbClr val="467A78"/>
          </a:solidFill>
        </a:ln>
      </dgm:spPr>
    </dgm:pt>
    <dgm:pt modelId="{16FBC536-F710-CB4C-9589-9B3408895722}" type="pres">
      <dgm:prSet presAssocID="{FDDD6914-1A25-344F-ABD4-2375EA8E478B}" presName="text_3" presStyleLbl="node1" presStyleIdx="2" presStyleCnt="4">
        <dgm:presLayoutVars>
          <dgm:bulletEnabled val="1"/>
        </dgm:presLayoutVars>
      </dgm:prSet>
      <dgm:spPr/>
    </dgm:pt>
    <dgm:pt modelId="{DABC475D-1F78-3F42-9D89-D77878E4ACE9}" type="pres">
      <dgm:prSet presAssocID="{FDDD6914-1A25-344F-ABD4-2375EA8E478B}" presName="accent_3" presStyleCnt="0"/>
      <dgm:spPr/>
    </dgm:pt>
    <dgm:pt modelId="{758349A3-BCA3-6748-B3FC-75A9A805E797}" type="pres">
      <dgm:prSet presAssocID="{FDDD6914-1A25-344F-ABD4-2375EA8E478B}" presName="accentRepeatNode" presStyleLbl="solidFgAcc1" presStyleIdx="2" presStyleCnt="4"/>
      <dgm:spPr>
        <a:ln>
          <a:solidFill>
            <a:srgbClr val="467A78"/>
          </a:solidFill>
        </a:ln>
      </dgm:spPr>
    </dgm:pt>
    <dgm:pt modelId="{88519641-7E92-D646-9DB6-1EA574EDB9ED}" type="pres">
      <dgm:prSet presAssocID="{2B10B9D8-3CD4-DF4E-92BC-739C09B8FCD2}" presName="text_4" presStyleLbl="node1" presStyleIdx="3" presStyleCnt="4">
        <dgm:presLayoutVars>
          <dgm:bulletEnabled val="1"/>
        </dgm:presLayoutVars>
      </dgm:prSet>
      <dgm:spPr/>
    </dgm:pt>
    <dgm:pt modelId="{5EDF6ABC-31E4-E34D-B5A1-195A9656E610}" type="pres">
      <dgm:prSet presAssocID="{2B10B9D8-3CD4-DF4E-92BC-739C09B8FCD2}" presName="accent_4" presStyleCnt="0"/>
      <dgm:spPr/>
    </dgm:pt>
    <dgm:pt modelId="{63DA9246-F746-2441-9298-2B85141C1187}" type="pres">
      <dgm:prSet presAssocID="{2B10B9D8-3CD4-DF4E-92BC-739C09B8FCD2}" presName="accentRepeatNode" presStyleLbl="solidFgAcc1" presStyleIdx="3" presStyleCnt="4"/>
      <dgm:spPr/>
    </dgm:pt>
  </dgm:ptLst>
  <dgm:cxnLst>
    <dgm:cxn modelId="{4D862415-2E07-4146-AB28-65ECFFD95EF1}" type="presOf" srcId="{2B10B9D8-3CD4-DF4E-92BC-739C09B8FCD2}" destId="{88519641-7E92-D646-9DB6-1EA574EDB9ED}" srcOrd="0" destOrd="0" presId="urn:microsoft.com/office/officeart/2008/layout/VerticalCurvedList"/>
    <dgm:cxn modelId="{F0D5C522-DF45-5F43-A5E7-5F6F6157654D}" srcId="{2FF9C8C7-F07E-C744-8C6F-9B7194EF2F98}" destId="{C17B1F6D-2C90-9640-9E16-C124D861E78D}" srcOrd="1" destOrd="0" parTransId="{E7D27060-2D77-8F49-B1FA-F6802ABD93A8}" sibTransId="{FEDA59C2-FD88-7F4D-8B26-DAAB11687D7E}"/>
    <dgm:cxn modelId="{2B0DD233-5BCF-DF4A-A9DB-C605CB02ECAE}" srcId="{2FF9C8C7-F07E-C744-8C6F-9B7194EF2F98}" destId="{2B10B9D8-3CD4-DF4E-92BC-739C09B8FCD2}" srcOrd="3" destOrd="0" parTransId="{D933C8DA-6BB6-5742-BF2E-D0DDC3DE6E42}" sibTransId="{3C067ECB-0C01-9541-960A-41D9644379AD}"/>
    <dgm:cxn modelId="{31706549-42A4-6040-A40B-E043A42926D8}" type="presOf" srcId="{2FF9C8C7-F07E-C744-8C6F-9B7194EF2F98}" destId="{6D7A4155-1E03-174A-BFD6-8CFBC0F6DA41}" srcOrd="0" destOrd="0" presId="urn:microsoft.com/office/officeart/2008/layout/VerticalCurvedList"/>
    <dgm:cxn modelId="{66F30A5A-96AB-0241-A4A5-6AEE6B39AFD7}" type="presOf" srcId="{FDDD6914-1A25-344F-ABD4-2375EA8E478B}" destId="{16FBC536-F710-CB4C-9589-9B3408895722}" srcOrd="0" destOrd="0" presId="urn:microsoft.com/office/officeart/2008/layout/VerticalCurvedList"/>
    <dgm:cxn modelId="{6062988B-6284-6B41-B7A2-C1BA03253C2F}" type="presOf" srcId="{22D27151-A620-6740-9532-EFD9BE942B3B}" destId="{0EDD4FB7-4E29-D343-BEAB-0708B932C111}" srcOrd="0" destOrd="0" presId="urn:microsoft.com/office/officeart/2008/layout/VerticalCurvedList"/>
    <dgm:cxn modelId="{EA2CBD90-54C1-804F-AFF8-12FBBBC58B8B}" srcId="{2FF9C8C7-F07E-C744-8C6F-9B7194EF2F98}" destId="{D20459F7-8EDB-1546-8AD9-1511FA559B18}" srcOrd="0" destOrd="0" parTransId="{6AD4DE15-39B7-694A-9785-3984DED4E9B3}" sibTransId="{22D27151-A620-6740-9532-EFD9BE942B3B}"/>
    <dgm:cxn modelId="{4C02A7A5-8E08-E94D-A0FB-3176BE4EE45D}" srcId="{2FF9C8C7-F07E-C744-8C6F-9B7194EF2F98}" destId="{FDDD6914-1A25-344F-ABD4-2375EA8E478B}" srcOrd="2" destOrd="0" parTransId="{1AA2831D-F70C-0146-ABD7-1BC108215044}" sibTransId="{9A1ACA25-B64B-8B43-833E-B5DAFEF6293B}"/>
    <dgm:cxn modelId="{C8AA20C7-41FD-3242-9965-B2FFB2511547}" type="presOf" srcId="{D20459F7-8EDB-1546-8AD9-1511FA559B18}" destId="{2828C524-579B-4446-8EFB-3EAC54AB018D}" srcOrd="0" destOrd="0" presId="urn:microsoft.com/office/officeart/2008/layout/VerticalCurvedList"/>
    <dgm:cxn modelId="{FE556FD7-C050-0F42-B375-F0C8EC1EE9BC}" type="presOf" srcId="{C17B1F6D-2C90-9640-9E16-C124D861E78D}" destId="{434B212F-2D07-1446-93B5-B136573474F6}" srcOrd="0" destOrd="0" presId="urn:microsoft.com/office/officeart/2008/layout/VerticalCurvedList"/>
    <dgm:cxn modelId="{BAE0DAFF-EE82-DB4B-930B-A3C8D2F44799}" type="presParOf" srcId="{6D7A4155-1E03-174A-BFD6-8CFBC0F6DA41}" destId="{E139D40D-8DA1-E041-8900-3208B94FE078}" srcOrd="0" destOrd="0" presId="urn:microsoft.com/office/officeart/2008/layout/VerticalCurvedList"/>
    <dgm:cxn modelId="{1AF79B4F-9E88-9540-825B-15E4E2C269C3}" type="presParOf" srcId="{E139D40D-8DA1-E041-8900-3208B94FE078}" destId="{95077D82-7CEA-0A4B-BC97-B80103F2B779}" srcOrd="0" destOrd="0" presId="urn:microsoft.com/office/officeart/2008/layout/VerticalCurvedList"/>
    <dgm:cxn modelId="{A157E8DD-731F-7F40-A0BB-2BE6EBE5DA42}" type="presParOf" srcId="{95077D82-7CEA-0A4B-BC97-B80103F2B779}" destId="{71213309-973F-B54E-8D4E-DEC9F1A7E6CA}" srcOrd="0" destOrd="0" presId="urn:microsoft.com/office/officeart/2008/layout/VerticalCurvedList"/>
    <dgm:cxn modelId="{80336EBA-8D0C-AC46-911F-1EF1DFC61989}" type="presParOf" srcId="{95077D82-7CEA-0A4B-BC97-B80103F2B779}" destId="{0EDD4FB7-4E29-D343-BEAB-0708B932C111}" srcOrd="1" destOrd="0" presId="urn:microsoft.com/office/officeart/2008/layout/VerticalCurvedList"/>
    <dgm:cxn modelId="{B527E33E-0AE8-F643-98E1-AB66DBD194D1}" type="presParOf" srcId="{95077D82-7CEA-0A4B-BC97-B80103F2B779}" destId="{A0BB414E-75D0-504D-8852-0AD47326FA05}" srcOrd="2" destOrd="0" presId="urn:microsoft.com/office/officeart/2008/layout/VerticalCurvedList"/>
    <dgm:cxn modelId="{82140820-53BA-304C-8C07-FB43725EA927}" type="presParOf" srcId="{95077D82-7CEA-0A4B-BC97-B80103F2B779}" destId="{606F4420-4EFC-4C49-AC46-5DAE3000550E}" srcOrd="3" destOrd="0" presId="urn:microsoft.com/office/officeart/2008/layout/VerticalCurvedList"/>
    <dgm:cxn modelId="{80CE4AE2-9224-C840-8E44-7CD3814DC08A}" type="presParOf" srcId="{E139D40D-8DA1-E041-8900-3208B94FE078}" destId="{2828C524-579B-4446-8EFB-3EAC54AB018D}" srcOrd="1" destOrd="0" presId="urn:microsoft.com/office/officeart/2008/layout/VerticalCurvedList"/>
    <dgm:cxn modelId="{E87FE0C4-9C08-594E-A2CB-579A42586DCC}" type="presParOf" srcId="{E139D40D-8DA1-E041-8900-3208B94FE078}" destId="{3446FC35-B238-1749-B8D1-084A7DCC0492}" srcOrd="2" destOrd="0" presId="urn:microsoft.com/office/officeart/2008/layout/VerticalCurvedList"/>
    <dgm:cxn modelId="{186F1741-1F5D-7945-957C-7FCC1EA97578}" type="presParOf" srcId="{3446FC35-B238-1749-B8D1-084A7DCC0492}" destId="{0DC60721-3F12-A642-80A9-2F994F023232}" srcOrd="0" destOrd="0" presId="urn:microsoft.com/office/officeart/2008/layout/VerticalCurvedList"/>
    <dgm:cxn modelId="{849217ED-F9D4-F24B-800E-4E81FD039B3B}" type="presParOf" srcId="{E139D40D-8DA1-E041-8900-3208B94FE078}" destId="{434B212F-2D07-1446-93B5-B136573474F6}" srcOrd="3" destOrd="0" presId="urn:microsoft.com/office/officeart/2008/layout/VerticalCurvedList"/>
    <dgm:cxn modelId="{A212EE39-F352-E94F-B840-0706EDE09C18}" type="presParOf" srcId="{E139D40D-8DA1-E041-8900-3208B94FE078}" destId="{2D2DC425-6B87-9A4E-894F-24D31223A870}" srcOrd="4" destOrd="0" presId="urn:microsoft.com/office/officeart/2008/layout/VerticalCurvedList"/>
    <dgm:cxn modelId="{8BB3DD6D-E28D-3E41-B20C-140BAE58A8B9}" type="presParOf" srcId="{2D2DC425-6B87-9A4E-894F-24D31223A870}" destId="{4158D907-41A1-0E40-BB77-3146176A25DA}" srcOrd="0" destOrd="0" presId="urn:microsoft.com/office/officeart/2008/layout/VerticalCurvedList"/>
    <dgm:cxn modelId="{C9F494FA-E283-F841-A8DC-4C4B829CA4E6}" type="presParOf" srcId="{E139D40D-8DA1-E041-8900-3208B94FE078}" destId="{16FBC536-F710-CB4C-9589-9B3408895722}" srcOrd="5" destOrd="0" presId="urn:microsoft.com/office/officeart/2008/layout/VerticalCurvedList"/>
    <dgm:cxn modelId="{C74C2FDE-A305-BE49-981D-C575FBFEC599}" type="presParOf" srcId="{E139D40D-8DA1-E041-8900-3208B94FE078}" destId="{DABC475D-1F78-3F42-9D89-D77878E4ACE9}" srcOrd="6" destOrd="0" presId="urn:microsoft.com/office/officeart/2008/layout/VerticalCurvedList"/>
    <dgm:cxn modelId="{E7DB4C95-E697-0B47-B202-3551EC3B859A}" type="presParOf" srcId="{DABC475D-1F78-3F42-9D89-D77878E4ACE9}" destId="{758349A3-BCA3-6748-B3FC-75A9A805E797}" srcOrd="0" destOrd="0" presId="urn:microsoft.com/office/officeart/2008/layout/VerticalCurvedList"/>
    <dgm:cxn modelId="{10450E59-F893-E043-B3BC-6C96586BAAF9}" type="presParOf" srcId="{E139D40D-8DA1-E041-8900-3208B94FE078}" destId="{88519641-7E92-D646-9DB6-1EA574EDB9ED}" srcOrd="7" destOrd="0" presId="urn:microsoft.com/office/officeart/2008/layout/VerticalCurvedList"/>
    <dgm:cxn modelId="{E49ADC9A-D0EF-6447-82F8-ABF424C9C47B}" type="presParOf" srcId="{E139D40D-8DA1-E041-8900-3208B94FE078}" destId="{5EDF6ABC-31E4-E34D-B5A1-195A9656E610}" srcOrd="8" destOrd="0" presId="urn:microsoft.com/office/officeart/2008/layout/VerticalCurvedList"/>
    <dgm:cxn modelId="{9B71E8BE-D445-2943-818D-8E80302D0620}" type="presParOf" srcId="{5EDF6ABC-31E4-E34D-B5A1-195A9656E610}" destId="{63DA9246-F746-2441-9298-2B85141C118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DD4FB7-4E29-D343-BEAB-0708B932C111}">
      <dsp:nvSpPr>
        <dsp:cNvPr id="0" name=""/>
        <dsp:cNvSpPr/>
      </dsp:nvSpPr>
      <dsp:spPr>
        <a:xfrm>
          <a:off x="-5372465" y="-822704"/>
          <a:ext cx="6397177" cy="6397177"/>
        </a:xfrm>
        <a:prstGeom prst="blockArc">
          <a:avLst>
            <a:gd name="adj1" fmla="val 18900000"/>
            <a:gd name="adj2" fmla="val 2700000"/>
            <a:gd name="adj3" fmla="val 338"/>
          </a:avLst>
        </a:prstGeom>
        <a:noFill/>
        <a:ln w="12700" cap="flat" cmpd="sng" algn="ctr">
          <a:solidFill>
            <a:srgbClr val="467A78"/>
          </a:solidFill>
          <a:prstDash val="solid"/>
          <a:miter lim="800000"/>
        </a:ln>
        <a:effectLst/>
      </dsp:spPr>
      <dsp:style>
        <a:lnRef idx="2">
          <a:scrgbClr r="0" g="0" b="0"/>
        </a:lnRef>
        <a:fillRef idx="0">
          <a:scrgbClr r="0" g="0" b="0"/>
        </a:fillRef>
        <a:effectRef idx="0">
          <a:scrgbClr r="0" g="0" b="0"/>
        </a:effectRef>
        <a:fontRef idx="minor"/>
      </dsp:style>
    </dsp:sp>
    <dsp:sp modelId="{2828C524-579B-4446-8EFB-3EAC54AB018D}">
      <dsp:nvSpPr>
        <dsp:cNvPr id="0" name=""/>
        <dsp:cNvSpPr/>
      </dsp:nvSpPr>
      <dsp:spPr>
        <a:xfrm>
          <a:off x="536475" y="365316"/>
          <a:ext cx="9913075"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latin typeface="Source Sans Pro" panose="020B0503030403020204" pitchFamily="34" charset="0"/>
            <a:ea typeface="Source Sans Pro" panose="020B0503030403020204" pitchFamily="34" charset="0"/>
          </a:endParaRPr>
        </a:p>
      </dsp:txBody>
      <dsp:txXfrm>
        <a:off x="536475" y="365316"/>
        <a:ext cx="9913075" cy="731012"/>
      </dsp:txXfrm>
    </dsp:sp>
    <dsp:sp modelId="{0DC60721-3F12-A642-80A9-2F994F023232}">
      <dsp:nvSpPr>
        <dsp:cNvPr id="0" name=""/>
        <dsp:cNvSpPr/>
      </dsp:nvSpPr>
      <dsp:spPr>
        <a:xfrm>
          <a:off x="79592" y="273939"/>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434B212F-2D07-1446-93B5-B136573474F6}">
      <dsp:nvSpPr>
        <dsp:cNvPr id="0" name=""/>
        <dsp:cNvSpPr/>
      </dsp:nvSpPr>
      <dsp:spPr>
        <a:xfrm>
          <a:off x="955581" y="1462024"/>
          <a:ext cx="9493969"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955581" y="1462024"/>
        <a:ext cx="9493969" cy="731012"/>
      </dsp:txXfrm>
    </dsp:sp>
    <dsp:sp modelId="{4158D907-41A1-0E40-BB77-3146176A25DA}">
      <dsp:nvSpPr>
        <dsp:cNvPr id="0" name=""/>
        <dsp:cNvSpPr/>
      </dsp:nvSpPr>
      <dsp:spPr>
        <a:xfrm>
          <a:off x="498698" y="1370647"/>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16FBC536-F710-CB4C-9589-9B3408895722}">
      <dsp:nvSpPr>
        <dsp:cNvPr id="0" name=""/>
        <dsp:cNvSpPr/>
      </dsp:nvSpPr>
      <dsp:spPr>
        <a:xfrm>
          <a:off x="955581" y="2558732"/>
          <a:ext cx="9493969"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955581" y="2558732"/>
        <a:ext cx="9493969" cy="731012"/>
      </dsp:txXfrm>
    </dsp:sp>
    <dsp:sp modelId="{758349A3-BCA3-6748-B3FC-75A9A805E797}">
      <dsp:nvSpPr>
        <dsp:cNvPr id="0" name=""/>
        <dsp:cNvSpPr/>
      </dsp:nvSpPr>
      <dsp:spPr>
        <a:xfrm>
          <a:off x="498698" y="2467356"/>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88519641-7E92-D646-9DB6-1EA574EDB9ED}">
      <dsp:nvSpPr>
        <dsp:cNvPr id="0" name=""/>
        <dsp:cNvSpPr/>
      </dsp:nvSpPr>
      <dsp:spPr>
        <a:xfrm>
          <a:off x="536475" y="3655440"/>
          <a:ext cx="9913075"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536475" y="3655440"/>
        <a:ext cx="9913075" cy="731012"/>
      </dsp:txXfrm>
    </dsp:sp>
    <dsp:sp modelId="{63DA9246-F746-2441-9298-2B85141C1187}">
      <dsp:nvSpPr>
        <dsp:cNvPr id="0" name=""/>
        <dsp:cNvSpPr/>
      </dsp:nvSpPr>
      <dsp:spPr>
        <a:xfrm>
          <a:off x="79592" y="3564064"/>
          <a:ext cx="913765" cy="913765"/>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4C9BE231-3047-46CC-8EB7-0A9C6A23B5E3}" type="datetimeFigureOut">
              <a:rPr lang="en-GB" smtClean="0"/>
              <a:pPr/>
              <a:t>24/12/2024</a:t>
            </a:fld>
            <a:endParaRPr lang="en-GB"/>
          </a:p>
        </p:txBody>
      </p:sp>
      <p:sp>
        <p:nvSpPr>
          <p:cNvPr id="4" name="Footer Placeholder 3"/>
          <p:cNvSpPr>
            <a:spLocks noGrp="1"/>
          </p:cNvSpPr>
          <p:nvPr>
            <p:ph type="ftr" sz="quarter" idx="2"/>
          </p:nvPr>
        </p:nvSpPr>
        <p:spPr>
          <a:xfrm>
            <a:off x="0" y="6513910"/>
            <a:ext cx="3962400" cy="3429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5179484" y="6513910"/>
            <a:ext cx="3962400" cy="342900"/>
          </a:xfrm>
          <a:prstGeom prst="rect">
            <a:avLst/>
          </a:prstGeom>
        </p:spPr>
        <p:txBody>
          <a:bodyPr vert="horz" lIns="91440" tIns="45720" rIns="91440" bIns="45720" rtlCol="0" anchor="b"/>
          <a:lstStyle>
            <a:lvl1pPr algn="r">
              <a:defRPr sz="1200"/>
            </a:lvl1pPr>
          </a:lstStyle>
          <a:p>
            <a:fld id="{FC0D405B-D0BD-49FD-B9CE-587CD7BE6392}" type="slidenum">
              <a:rPr lang="en-GB" smtClean="0"/>
              <a:pPr/>
              <a:t>‹N°›</a:t>
            </a:fld>
            <a:endParaRPr lang="en-GB"/>
          </a:p>
        </p:txBody>
      </p:sp>
    </p:spTree>
    <p:extLst>
      <p:ext uri="{BB962C8B-B14F-4D97-AF65-F5344CB8AC3E}">
        <p14:creationId xmlns:p14="http://schemas.microsoft.com/office/powerpoint/2010/main" val="1930238602"/>
      </p:ext>
    </p:extLst>
  </p:cSld>
  <p:clrMap bg1="lt1" tx1="dk1" bg2="lt2" tx2="dk2" accent1="accent1" accent2="accent2" accent3="accent3" accent4="accent4" accent5="accent5" accent6="accent6" hlink="hlink" folHlink="folHlink"/>
</p:handoutMaster>
</file>

<file path=ppt/media/image1.tiff>
</file>

<file path=ppt/media/image10.tiff>
</file>

<file path=ppt/media/image11.tiff>
</file>

<file path=ppt/media/image12.tiff>
</file>

<file path=ppt/media/image13.png>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tiff>
</file>

<file path=ppt/media/image22.tiff>
</file>

<file path=ppt/media/image23.tiff>
</file>

<file path=ppt/media/image24.jpeg>
</file>

<file path=ppt/media/image3.png>
</file>

<file path=ppt/media/image4.png>
</file>

<file path=ppt/media/image5.png>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AAD29C7B-D5A1-4F4F-81D6-26274366EFEE}" type="datetimeFigureOut">
              <a:rPr lang="en-GB" smtClean="0"/>
              <a:t>24/12/2024</a:t>
            </a:fld>
            <a:endParaRPr lang="en-GB"/>
          </a:p>
        </p:txBody>
      </p:sp>
      <p:sp>
        <p:nvSpPr>
          <p:cNvPr id="4" name="Slide Image Placeholder 3"/>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C00C9930-0A10-4D51-BF8B-58A66CF9DE84}" type="slidenum">
              <a:rPr lang="en-GB" smtClean="0"/>
              <a:t>‹N°›</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81500" y="385763"/>
            <a:ext cx="3429000" cy="1928812"/>
          </a:xfrm>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C00C9930-0A10-4D51-BF8B-58A66CF9DE84}" type="slidenum">
              <a:rPr lang="en-GB" smtClean="0"/>
              <a:t>3</a:t>
            </a:fld>
            <a:endParaRPr lang="en-GB"/>
          </a:p>
        </p:txBody>
      </p:sp>
    </p:spTree>
    <p:extLst>
      <p:ext uri="{BB962C8B-B14F-4D97-AF65-F5344CB8AC3E}">
        <p14:creationId xmlns:p14="http://schemas.microsoft.com/office/powerpoint/2010/main" val="3965237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rgbClr val="8C007F"/>
                </a:solidFill>
                <a:effectLst/>
                <a:latin typeface="SabonMTPro"/>
              </a:rPr>
              <a:t>• </a:t>
            </a:r>
            <a:r>
              <a:rPr lang="en-US" sz="1800" b="1">
                <a:effectLst/>
                <a:latin typeface="SabonMTPro"/>
              </a:rPr>
              <a:t>Site audience reach and composition. </a:t>
            </a:r>
            <a:r>
              <a:rPr lang="en-US" sz="1800">
                <a:effectLst/>
                <a:latin typeface="SabonMTPro"/>
              </a:rPr>
              <a:t>What is the breakdown of audiences by age, gender or socio-economic group on different sites? This data is available from online audience panel providers such as ComscoreTM and NielsenTM. </a:t>
            </a:r>
            <a:endParaRPr lang="en-US"/>
          </a:p>
          <a:p>
            <a:endParaRPr lang="en-VN"/>
          </a:p>
          <a:p>
            <a:pPr fontAlgn="auto">
              <a:buFont typeface="Arial" panose="020B0604020202020204" pitchFamily="34" charset="0"/>
              <a:buChar char="•"/>
            </a:pPr>
            <a:r>
              <a:rPr lang="en-US" sz="1800" b="1">
                <a:solidFill>
                  <a:srgbClr val="8C007F"/>
                </a:solidFill>
                <a:effectLst/>
                <a:latin typeface="SabonMTPro"/>
              </a:rPr>
              <a:t>Online buying behaviour and preferences. </a:t>
            </a:r>
            <a:r>
              <a:rPr lang="en-US" sz="1800">
                <a:solidFill>
                  <a:srgbClr val="8C007F"/>
                </a:solidFill>
                <a:effectLst/>
                <a:latin typeface="SabonMTPro"/>
              </a:rPr>
              <a:t>For example, audience panel services such as Comscore and Nielsen are able to analyse customer journeys to determine preferences for browsing and buying on desktop or smartphone, via retailers or direct with the manu- </a:t>
            </a:r>
          </a:p>
          <a:p>
            <a:pPr fontAlgn="auto">
              <a:buFont typeface="Arial" panose="020B0604020202020204" pitchFamily="34" charset="0"/>
              <a:buChar char="•"/>
            </a:pPr>
            <a:r>
              <a:rPr lang="en-US" sz="1800">
                <a:solidFill>
                  <a:srgbClr val="8C007F"/>
                </a:solidFill>
                <a:effectLst/>
                <a:latin typeface="SabonMTPro"/>
              </a:rPr>
              <a:t>facturer brand.</a:t>
            </a:r>
            <a:br>
              <a:rPr lang="en-US" sz="1800">
                <a:solidFill>
                  <a:srgbClr val="8C007F"/>
                </a:solidFill>
                <a:effectLst/>
                <a:latin typeface="SabonMTPro"/>
              </a:rPr>
            </a:br>
            <a:r>
              <a:rPr lang="en-US" sz="1800" b="1">
                <a:solidFill>
                  <a:srgbClr val="8C007F"/>
                </a:solidFill>
                <a:effectLst/>
                <a:latin typeface="SabonMTPro"/>
              </a:rPr>
              <a:t>Customer media consumption. </a:t>
            </a:r>
            <a:r>
              <a:rPr lang="en-US" sz="1800">
                <a:solidFill>
                  <a:srgbClr val="8C007F"/>
                </a:solidFill>
                <a:effectLst/>
                <a:latin typeface="SabonMTPro"/>
              </a:rPr>
              <a:t>The usage of different offline and online media for different target demographics can be reviewed with paid solutions from Nielsen and Comscore. </a:t>
            </a:r>
          </a:p>
          <a:p>
            <a:pPr fontAlgn="auto">
              <a:buFont typeface="Arial" panose="020B0604020202020204" pitchFamily="34" charset="0"/>
              <a:buChar char="•"/>
            </a:pPr>
            <a:r>
              <a:rPr lang="en-US" sz="1800" b="1">
                <a:solidFill>
                  <a:srgbClr val="8C007F"/>
                </a:solidFill>
                <a:effectLst/>
                <a:latin typeface="SabonMTPro"/>
              </a:rPr>
              <a:t>Customer search behaviour. </a:t>
            </a:r>
            <a:r>
              <a:rPr lang="en-US" sz="1800">
                <a:solidFill>
                  <a:srgbClr val="8C007F"/>
                </a:solidFill>
                <a:effectLst/>
                <a:latin typeface="SabonMTPro"/>
              </a:rPr>
              <a:t>The proportion of different search phrases and their impor- </a:t>
            </a:r>
          </a:p>
          <a:p>
            <a:pPr fontAlgn="auto">
              <a:buFont typeface="Arial" panose="020B0604020202020204" pitchFamily="34" charset="0"/>
              <a:buChar char="•"/>
            </a:pPr>
            <a:r>
              <a:rPr lang="en-US" sz="1800">
                <a:solidFill>
                  <a:srgbClr val="8C007F"/>
                </a:solidFill>
                <a:effectLst/>
                <a:latin typeface="SabonMTPro"/>
              </a:rPr>
              <a:t>tance can be used to inform messaging.</a:t>
            </a:r>
            <a:br>
              <a:rPr lang="en-US" sz="1800">
                <a:solidFill>
                  <a:srgbClr val="8C007F"/>
                </a:solidFill>
                <a:effectLst/>
                <a:latin typeface="SabonMTPro"/>
              </a:rPr>
            </a:br>
            <a:r>
              <a:rPr lang="en-US" sz="1800" b="1">
                <a:solidFill>
                  <a:srgbClr val="8C007F"/>
                </a:solidFill>
                <a:effectLst/>
                <a:latin typeface="SabonMTPro"/>
              </a:rPr>
              <a:t>Competitor campaign activity. </a:t>
            </a:r>
            <a:r>
              <a:rPr lang="en-US" sz="1800">
                <a:solidFill>
                  <a:srgbClr val="8C007F"/>
                </a:solidFill>
                <a:effectLst/>
                <a:latin typeface="SabonMTPro"/>
              </a:rPr>
              <a:t>The activity of current advertising campaigns and previ- ous seasonal campaigns – for example, in the United Kingdom this is available from </a:t>
            </a:r>
            <a:r>
              <a:rPr lang="en-US" sz="1800">
                <a:solidFill>
                  <a:srgbClr val="8C007F"/>
                </a:solidFill>
                <a:effectLst/>
                <a:latin typeface="HelveticaNeueLTW1G"/>
              </a:rPr>
              <a:t>www. </a:t>
            </a:r>
            <a:endParaRPr lang="en-US" sz="1800">
              <a:solidFill>
                <a:srgbClr val="8C007F"/>
              </a:solidFill>
              <a:effectLst/>
              <a:latin typeface="SabonMTPro"/>
            </a:endParaRPr>
          </a:p>
          <a:p>
            <a:pPr fontAlgn="auto">
              <a:buFont typeface="Arial" panose="020B0604020202020204" pitchFamily="34" charset="0"/>
              <a:buChar char="•"/>
            </a:pPr>
            <a:r>
              <a:rPr lang="en-US" sz="1800">
                <a:solidFill>
                  <a:srgbClr val="8C007F"/>
                </a:solidFill>
                <a:effectLst/>
                <a:latin typeface="HelveticaNeueLTW1G"/>
              </a:rPr>
              <a:t>ebiquity.com</a:t>
            </a:r>
            <a:r>
              <a:rPr lang="en-US" sz="1800">
                <a:solidFill>
                  <a:srgbClr val="8C007F"/>
                </a:solidFill>
                <a:effectLst/>
                <a:latin typeface="SabonMTPro"/>
              </a:rPr>
              <a:t>.</a:t>
            </a:r>
            <a:br>
              <a:rPr lang="en-US" sz="1800">
                <a:solidFill>
                  <a:srgbClr val="8C007F"/>
                </a:solidFill>
                <a:effectLst/>
                <a:latin typeface="SabonMTPro"/>
              </a:rPr>
            </a:br>
            <a:r>
              <a:rPr lang="en-US" sz="1800" b="1">
                <a:solidFill>
                  <a:srgbClr val="8C007F"/>
                </a:solidFill>
                <a:effectLst/>
                <a:latin typeface="SabonMTPro"/>
              </a:rPr>
              <a:t>Competitor performance. </a:t>
            </a:r>
            <a:r>
              <a:rPr lang="en-US" sz="1800">
                <a:solidFill>
                  <a:srgbClr val="8C007F"/>
                </a:solidFill>
                <a:effectLst/>
                <a:latin typeface="SabonMTPro"/>
              </a:rPr>
              <a:t>Services such as Similarweb or SEMrush give information on the audience size (reach) and referrers for competitor sites (such as search engine market- ing or affiliate marketing). </a:t>
            </a:r>
          </a:p>
          <a:p>
            <a:pPr fontAlgn="auto">
              <a:buFont typeface="Arial" panose="020B0604020202020204" pitchFamily="34" charset="0"/>
              <a:buChar char="•"/>
            </a:pPr>
            <a:r>
              <a:rPr lang="en-US" sz="1800">
                <a:solidFill>
                  <a:srgbClr val="8C007F"/>
                </a:solidFill>
                <a:effectLst/>
                <a:latin typeface="SabonMTPro"/>
              </a:rPr>
              <a:t>Big Data is increasingly being used to provide market intelligence on insights into consumer and competitor behaviour. For example, EbiquityTM is an independent market analytics company that helps businesses save money on advertising and promotions and improves ROI for marketers (</a:t>
            </a:r>
            <a:r>
              <a:rPr lang="en-US" sz="1800">
                <a:solidFill>
                  <a:srgbClr val="8C007F"/>
                </a:solidFill>
                <a:effectLst/>
                <a:latin typeface="HelveticaNeueLTW1G"/>
              </a:rPr>
              <a:t>https://www.ebiquity.com/client-results/</a:t>
            </a:r>
            <a:r>
              <a:rPr lang="en-US" sz="1800">
                <a:solidFill>
                  <a:srgbClr val="8C007F"/>
                </a:solidFill>
                <a:effectLst/>
                <a:latin typeface="SabonMTPro"/>
              </a:rPr>
              <a:t>). </a:t>
            </a: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17</a:t>
            </a:fld>
            <a:endParaRPr lang="en-GB"/>
          </a:p>
        </p:txBody>
      </p:sp>
    </p:spTree>
    <p:extLst>
      <p:ext uri="{BB962C8B-B14F-4D97-AF65-F5344CB8AC3E}">
        <p14:creationId xmlns:p14="http://schemas.microsoft.com/office/powerpoint/2010/main" val="3176266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n-ea"/>
                <a:cs typeface="Arial" panose="020B0604020202020204" pitchFamily="34" charset="0"/>
              </a:rPr>
              <a:t>Table 8.2 A range of targeting and segmentation approaches for a digital campaign</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C00C9930-0A10-4D51-BF8B-58A66CF9DE84}" type="slidenum">
              <a:rPr lang="en-GB" smtClean="0"/>
              <a:t>18</a:t>
            </a:fld>
            <a:endParaRPr lang="en-GB"/>
          </a:p>
        </p:txBody>
      </p:sp>
    </p:spTree>
    <p:extLst>
      <p:ext uri="{BB962C8B-B14F-4D97-AF65-F5344CB8AC3E}">
        <p14:creationId xmlns:p14="http://schemas.microsoft.com/office/powerpoint/2010/main" val="4510646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fontScale="85000" lnSpcReduction="20000"/>
          </a:bodyPr>
          <a:lstStyle/>
          <a:p>
            <a:r>
              <a:rPr lang="en-IN" sz="1200" b="0" i="0" u="none" strike="noStrike" kern="1200" baseline="0" dirty="0">
                <a:solidFill>
                  <a:schemeClr val="tx1"/>
                </a:solidFill>
                <a:latin typeface="Arial" panose="020B0604020202020204" pitchFamily="34" charset="0"/>
                <a:ea typeface="+mn-ea"/>
                <a:cs typeface="Arial" panose="020B0604020202020204" pitchFamily="34" charset="0"/>
              </a:rPr>
              <a:t>Figure 8.8 The Content Distribution Matrix</a:t>
            </a:r>
          </a:p>
          <a:p>
            <a:endParaRPr lang="en-IN" sz="1200" b="0" i="0" u="none" strike="noStrike" kern="1200" baseline="0" dirty="0">
              <a:solidFill>
                <a:schemeClr val="tx1"/>
              </a:solidFill>
              <a:latin typeface="Arial" panose="020B0604020202020204" pitchFamily="34" charset="0"/>
              <a:ea typeface="+mn-ea"/>
              <a:cs typeface="Arial" panose="020B0604020202020204" pitchFamily="34" charset="0"/>
            </a:endParaRPr>
          </a:p>
          <a:p>
            <a:r>
              <a:rPr lang="en-US" sz="1800" b="1">
                <a:solidFill>
                  <a:srgbClr val="007FFF"/>
                </a:solidFill>
                <a:effectLst/>
                <a:latin typeface="HelveticaNeueLTW1G"/>
              </a:rPr>
              <a:t>Which factors affect campaign effectiveness? </a:t>
            </a:r>
            <a:endParaRPr lang="en-US"/>
          </a:p>
          <a:p>
            <a:r>
              <a:rPr lang="en-US" sz="1800">
                <a:effectLst/>
                <a:latin typeface="SabonMTPro"/>
              </a:rPr>
              <a:t>Digital media often has direct response as the primary objective. Defining the right offer is vital to achieving these response objectives. But there are also likely to be brand objectives, to communicate the ‘big idea’ or concept behind the campaign or to position the brand. Indeed, research by Nielsen (2017) showed that across 500 consumer brand campaigns with traditional and digital components, the creative elements gave the biggest percentage sales contribution, which varied as follows: </a:t>
            </a:r>
            <a:endParaRPr lang="en-US"/>
          </a:p>
          <a:p>
            <a:r>
              <a:rPr lang="en-US" sz="1800">
                <a:solidFill>
                  <a:srgbClr val="8C007F"/>
                </a:solidFill>
                <a:effectLst/>
                <a:latin typeface="SabonMTPro"/>
              </a:rPr>
              <a:t>• </a:t>
            </a:r>
            <a:r>
              <a:rPr lang="en-US" sz="1800">
                <a:effectLst/>
                <a:latin typeface="SabonMTPro"/>
              </a:rPr>
              <a:t>creative, 47 per cent; </a:t>
            </a:r>
            <a:r>
              <a:rPr lang="en-US" sz="1800">
                <a:solidFill>
                  <a:srgbClr val="8C007F"/>
                </a:solidFill>
                <a:effectLst/>
                <a:latin typeface="SabonMTPro"/>
              </a:rPr>
              <a:t>• </a:t>
            </a:r>
            <a:r>
              <a:rPr lang="en-US" sz="1800">
                <a:effectLst/>
                <a:latin typeface="SabonMTPro"/>
              </a:rPr>
              <a:t>reach, 22 per cent;</a:t>
            </a:r>
            <a:br>
              <a:rPr lang="en-US" sz="1800">
                <a:effectLst/>
                <a:latin typeface="SabonMTPro"/>
              </a:rPr>
            </a:br>
            <a:r>
              <a:rPr lang="en-US" sz="1800">
                <a:solidFill>
                  <a:srgbClr val="8C007F"/>
                </a:solidFill>
                <a:effectLst/>
                <a:latin typeface="SabonMTPro"/>
              </a:rPr>
              <a:t>• </a:t>
            </a:r>
            <a:r>
              <a:rPr lang="en-US" sz="1800">
                <a:effectLst/>
                <a:latin typeface="SabonMTPro"/>
              </a:rPr>
              <a:t>brand, 15 per cent; </a:t>
            </a:r>
            <a:r>
              <a:rPr lang="en-US" sz="1800">
                <a:solidFill>
                  <a:srgbClr val="8C007F"/>
                </a:solidFill>
                <a:effectLst/>
                <a:latin typeface="SabonMTPro"/>
              </a:rPr>
              <a:t>• </a:t>
            </a:r>
            <a:r>
              <a:rPr lang="en-US" sz="1800">
                <a:effectLst/>
                <a:latin typeface="SabonMTPro"/>
              </a:rPr>
              <a:t>targeting, 9 per cent; </a:t>
            </a:r>
            <a:r>
              <a:rPr lang="en-US" sz="1800">
                <a:solidFill>
                  <a:srgbClr val="8C007F"/>
                </a:solidFill>
                <a:effectLst/>
                <a:latin typeface="SabonMTPro"/>
              </a:rPr>
              <a:t>• </a:t>
            </a:r>
            <a:r>
              <a:rPr lang="en-US" sz="1800">
                <a:effectLst/>
                <a:latin typeface="SabonMTPro"/>
              </a:rPr>
              <a:t>recency, 5 per cent; </a:t>
            </a:r>
            <a:r>
              <a:rPr lang="en-US" sz="1800">
                <a:solidFill>
                  <a:srgbClr val="8C007F"/>
                </a:solidFill>
                <a:effectLst/>
                <a:latin typeface="SabonMTPro"/>
              </a:rPr>
              <a:t>• </a:t>
            </a:r>
            <a:r>
              <a:rPr lang="en-US" sz="1800">
                <a:effectLst/>
                <a:latin typeface="SabonMTPro"/>
              </a:rPr>
              <a:t>context, 2 per cent. </a:t>
            </a:r>
            <a:endParaRPr lang="en-US"/>
          </a:p>
          <a:p>
            <a:r>
              <a:rPr lang="en-US" sz="1800">
                <a:effectLst/>
                <a:latin typeface="SabonMTPro"/>
              </a:rPr>
              <a:t>The researchers noted that: </a:t>
            </a:r>
            <a:endParaRPr lang="en-US"/>
          </a:p>
          <a:p>
            <a:r>
              <a:rPr lang="en-US" sz="1800">
                <a:effectLst/>
                <a:latin typeface="HelveticaNeueLTW1G"/>
              </a:rPr>
              <a:t>The findings also highlight how media is playing a more important role than ever. Because of new breakthroughs in data and technology, the elements of targeting, reach and recency can significantly affect sales outcome of a campaign. In fact, the effect of media on sales has increased to 36% from 15% over the past 11 years. </a:t>
            </a:r>
            <a:endParaRPr lang="en-US"/>
          </a:p>
          <a:p>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C00C9930-0A10-4D51-BF8B-58A66CF9DE84}" type="slidenum">
              <a:rPr lang="en-GB" smtClean="0"/>
              <a:t>19</a:t>
            </a:fld>
            <a:endParaRPr lang="en-GB"/>
          </a:p>
        </p:txBody>
      </p:sp>
    </p:spTree>
    <p:extLst>
      <p:ext uri="{BB962C8B-B14F-4D97-AF65-F5344CB8AC3E}">
        <p14:creationId xmlns:p14="http://schemas.microsoft.com/office/powerpoint/2010/main" val="964782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normAutofit fontScale="85000" lnSpcReduction="20000"/>
          </a:bodyPr>
          <a:lstStyle/>
          <a:p>
            <a:r>
              <a:rPr lang="en-IN" sz="1200" b="0" i="0" u="none" strike="noStrike" kern="1200" baseline="0" dirty="0">
                <a:solidFill>
                  <a:schemeClr val="tx1"/>
                </a:solidFill>
                <a:latin typeface="Arial" panose="020B0604020202020204" pitchFamily="34" charset="0"/>
                <a:ea typeface="+mn-ea"/>
                <a:cs typeface="Arial" panose="020B0604020202020204" pitchFamily="34" charset="0"/>
              </a:rPr>
              <a:t>Figure 8.8 The Content Distribution Matrix</a:t>
            </a:r>
          </a:p>
          <a:p>
            <a:endParaRPr lang="en-IN" sz="1200" b="0" i="0" u="none" strike="noStrike" kern="1200" baseline="0" dirty="0">
              <a:solidFill>
                <a:schemeClr val="tx1"/>
              </a:solidFill>
              <a:latin typeface="Arial" panose="020B0604020202020204" pitchFamily="34" charset="0"/>
              <a:ea typeface="+mn-ea"/>
              <a:cs typeface="Arial" panose="020B0604020202020204" pitchFamily="34" charset="0"/>
            </a:endParaRPr>
          </a:p>
          <a:p>
            <a:r>
              <a:rPr lang="en-US" sz="1800" b="1">
                <a:solidFill>
                  <a:srgbClr val="007FFF"/>
                </a:solidFill>
                <a:effectLst/>
                <a:latin typeface="HelveticaNeueLTW1G"/>
              </a:rPr>
              <a:t>Which factors affect campaign effectiveness? </a:t>
            </a:r>
            <a:endParaRPr lang="en-US"/>
          </a:p>
          <a:p>
            <a:r>
              <a:rPr lang="en-US" sz="1800">
                <a:effectLst/>
                <a:latin typeface="SabonMTPro"/>
              </a:rPr>
              <a:t>Digital media often has direct response as the primary objective. Defining the right offer is vital to achieving these response objectives. But there are also likely to be brand objectives, to communicate the ‘big idea’ or concept behind the campaign or to position the brand. Indeed, research by Nielsen (2017) showed that across 500 consumer brand campaigns with traditional and digital components, the creative elements gave the biggest percentage sales contribution, which varied as follows: </a:t>
            </a:r>
            <a:endParaRPr lang="en-US"/>
          </a:p>
          <a:p>
            <a:r>
              <a:rPr lang="en-US" sz="1800">
                <a:solidFill>
                  <a:srgbClr val="8C007F"/>
                </a:solidFill>
                <a:effectLst/>
                <a:latin typeface="SabonMTPro"/>
              </a:rPr>
              <a:t>• </a:t>
            </a:r>
            <a:r>
              <a:rPr lang="en-US" sz="1800">
                <a:effectLst/>
                <a:latin typeface="SabonMTPro"/>
              </a:rPr>
              <a:t>creative, 47 per cent; </a:t>
            </a:r>
            <a:r>
              <a:rPr lang="en-US" sz="1800">
                <a:solidFill>
                  <a:srgbClr val="8C007F"/>
                </a:solidFill>
                <a:effectLst/>
                <a:latin typeface="SabonMTPro"/>
              </a:rPr>
              <a:t>• </a:t>
            </a:r>
            <a:r>
              <a:rPr lang="en-US" sz="1800">
                <a:effectLst/>
                <a:latin typeface="SabonMTPro"/>
              </a:rPr>
              <a:t>reach, 22 per cent;</a:t>
            </a:r>
            <a:br>
              <a:rPr lang="en-US" sz="1800">
                <a:effectLst/>
                <a:latin typeface="SabonMTPro"/>
              </a:rPr>
            </a:br>
            <a:r>
              <a:rPr lang="en-US" sz="1800">
                <a:solidFill>
                  <a:srgbClr val="8C007F"/>
                </a:solidFill>
                <a:effectLst/>
                <a:latin typeface="SabonMTPro"/>
              </a:rPr>
              <a:t>• </a:t>
            </a:r>
            <a:r>
              <a:rPr lang="en-US" sz="1800">
                <a:effectLst/>
                <a:latin typeface="SabonMTPro"/>
              </a:rPr>
              <a:t>brand, 15 per cent; </a:t>
            </a:r>
            <a:r>
              <a:rPr lang="en-US" sz="1800">
                <a:solidFill>
                  <a:srgbClr val="8C007F"/>
                </a:solidFill>
                <a:effectLst/>
                <a:latin typeface="SabonMTPro"/>
              </a:rPr>
              <a:t>• </a:t>
            </a:r>
            <a:r>
              <a:rPr lang="en-US" sz="1800">
                <a:effectLst/>
                <a:latin typeface="SabonMTPro"/>
              </a:rPr>
              <a:t>targeting, 9 per cent; </a:t>
            </a:r>
            <a:r>
              <a:rPr lang="en-US" sz="1800">
                <a:solidFill>
                  <a:srgbClr val="8C007F"/>
                </a:solidFill>
                <a:effectLst/>
                <a:latin typeface="SabonMTPro"/>
              </a:rPr>
              <a:t>• </a:t>
            </a:r>
            <a:r>
              <a:rPr lang="en-US" sz="1800">
                <a:effectLst/>
                <a:latin typeface="SabonMTPro"/>
              </a:rPr>
              <a:t>recency, 5 per cent; </a:t>
            </a:r>
            <a:r>
              <a:rPr lang="en-US" sz="1800">
                <a:solidFill>
                  <a:srgbClr val="8C007F"/>
                </a:solidFill>
                <a:effectLst/>
                <a:latin typeface="SabonMTPro"/>
              </a:rPr>
              <a:t>• </a:t>
            </a:r>
            <a:r>
              <a:rPr lang="en-US" sz="1800">
                <a:effectLst/>
                <a:latin typeface="SabonMTPro"/>
              </a:rPr>
              <a:t>context, 2 per cent. </a:t>
            </a:r>
            <a:endParaRPr lang="en-US"/>
          </a:p>
          <a:p>
            <a:r>
              <a:rPr lang="en-US" sz="1800">
                <a:effectLst/>
                <a:latin typeface="SabonMTPro"/>
              </a:rPr>
              <a:t>The researchers noted that: </a:t>
            </a:r>
            <a:endParaRPr lang="en-US"/>
          </a:p>
          <a:p>
            <a:r>
              <a:rPr lang="en-US" sz="1800">
                <a:effectLst/>
                <a:latin typeface="HelveticaNeueLTW1G"/>
              </a:rPr>
              <a:t>The findings also highlight how media is playing a more important role than ever. Because of new breakthroughs in data and technology, the elements of targeting, reach and recency can significantly affect sales outcome of a campaign. In fact, the effect of media on sales has increased to 36% from 15% over the past 11 years. </a:t>
            </a:r>
            <a:endParaRPr lang="en-US"/>
          </a:p>
          <a:p>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C00C9930-0A10-4D51-BF8B-58A66CF9DE84}" type="slidenum">
              <a:rPr lang="en-GB" smtClean="0"/>
              <a:t>20</a:t>
            </a:fld>
            <a:endParaRPr lang="en-GB"/>
          </a:p>
        </p:txBody>
      </p:sp>
    </p:spTree>
    <p:extLst>
      <p:ext uri="{BB962C8B-B14F-4D97-AF65-F5344CB8AC3E}">
        <p14:creationId xmlns:p14="http://schemas.microsoft.com/office/powerpoint/2010/main" val="9848315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n-ea"/>
                <a:cs typeface="Arial" panose="020B0604020202020204" pitchFamily="34" charset="0"/>
              </a:rPr>
              <a:t>Figure 8.9 The Content Marketing Matrix</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C00C9930-0A10-4D51-BF8B-58A66CF9DE84}" type="slidenum">
              <a:rPr lang="en-GB" smtClean="0"/>
              <a:t>21</a:t>
            </a:fld>
            <a:endParaRPr lang="en-GB"/>
          </a:p>
        </p:txBody>
      </p:sp>
    </p:spTree>
    <p:extLst>
      <p:ext uri="{BB962C8B-B14F-4D97-AF65-F5344CB8AC3E}">
        <p14:creationId xmlns:p14="http://schemas.microsoft.com/office/powerpoint/2010/main" val="1664510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a:effectLst/>
                <a:latin typeface="HelveticaNeueLTW1G"/>
              </a:rPr>
              <a:t>Econometric modelling </a:t>
            </a:r>
            <a:endParaRPr lang="en-US"/>
          </a:p>
          <a:p>
            <a:r>
              <a:rPr lang="en-US" sz="1800">
                <a:effectLst/>
                <a:latin typeface="SabonMTPro"/>
              </a:rPr>
              <a:t>Econometrics or </a:t>
            </a:r>
            <a:r>
              <a:rPr lang="en-US" sz="1800" b="1">
                <a:solidFill>
                  <a:srgbClr val="007FFF"/>
                </a:solidFill>
                <a:effectLst/>
                <a:latin typeface="HelveticaNeueLTW1G"/>
              </a:rPr>
              <a:t>econometric modelling </a:t>
            </a:r>
            <a:r>
              <a:rPr lang="en-US" sz="1800">
                <a:effectLst/>
                <a:latin typeface="SabonMTPro"/>
              </a:rPr>
              <a:t>is an established approach to understanding the contribution of different media in influencing consumers and ultimately generating sales and profit. It can also be used in a predictive way to plan for future campaigns. It is increasingly used in integrated campaigns to assess the appropriate media mix. </a:t>
            </a:r>
            <a:endParaRPr lang="en-US"/>
          </a:p>
          <a:p>
            <a:r>
              <a:rPr lang="en-US" sz="1800">
                <a:effectLst/>
                <a:latin typeface="SabonMTPro"/>
              </a:rPr>
              <a:t>One of its main benefits is its ability to separate the effects of a range of influences, such as offline or online media usage or other variables such as price or promotions used, and to quantify these individual effects. A simple example might be for the sales of a drinks brand: </a:t>
            </a:r>
            <a:endParaRPr lang="en-US"/>
          </a:p>
          <a:p>
            <a:r>
              <a:rPr lang="en-US" sz="1800">
                <a:effectLst/>
                <a:latin typeface="HelveticaNeueLTW1G"/>
              </a:rPr>
              <a:t>Sales </a:t>
            </a:r>
            <a:r>
              <a:rPr lang="en-US" sz="1800">
                <a:effectLst/>
                <a:latin typeface="PearsonMATHPRO02"/>
              </a:rPr>
              <a:t>= </a:t>
            </a:r>
            <a:r>
              <a:rPr lang="en-US" sz="1800">
                <a:effectLst/>
                <a:latin typeface="HelveticaNeueLTW1G"/>
              </a:rPr>
              <a:t>100 </a:t>
            </a:r>
            <a:r>
              <a:rPr lang="en-US" sz="1800">
                <a:effectLst/>
                <a:latin typeface="PearsonMATHPRO02"/>
              </a:rPr>
              <a:t>+</a:t>
            </a:r>
            <a:br>
              <a:rPr lang="en-US" sz="1800">
                <a:effectLst/>
                <a:latin typeface="PearsonMATHPRO02"/>
              </a:rPr>
            </a:br>
            <a:r>
              <a:rPr lang="en-US" sz="1800">
                <a:effectLst/>
                <a:latin typeface="PearsonMATHPRO02"/>
              </a:rPr>
              <a:t>+ </a:t>
            </a:r>
            <a:r>
              <a:rPr lang="en-US" sz="1800">
                <a:effectLst/>
                <a:latin typeface="HelveticaNeueLTW1G"/>
              </a:rPr>
              <a:t>2.5 </a:t>
            </a:r>
            <a:r>
              <a:rPr lang="en-US" sz="1800">
                <a:effectLst/>
                <a:latin typeface="PearsonMATHPRO02"/>
              </a:rPr>
              <a:t>: </a:t>
            </a:r>
            <a:r>
              <a:rPr lang="en-US" sz="1800">
                <a:effectLst/>
                <a:latin typeface="HelveticaNeueLTW1G"/>
              </a:rPr>
              <a:t>own TVRs (television ratings) </a:t>
            </a:r>
            <a:r>
              <a:rPr lang="en-US" sz="1800">
                <a:effectLst/>
                <a:latin typeface="PearsonMATHPRO02"/>
              </a:rPr>
              <a:t>- </a:t>
            </a:r>
            <a:r>
              <a:rPr lang="en-US" sz="1800">
                <a:effectLst/>
                <a:latin typeface="HelveticaNeueLTW1G"/>
              </a:rPr>
              <a:t>1.4 </a:t>
            </a:r>
            <a:r>
              <a:rPr lang="en-US" sz="1800">
                <a:effectLst/>
                <a:latin typeface="PearsonMATHPRO02"/>
              </a:rPr>
              <a:t>: </a:t>
            </a:r>
            <a:r>
              <a:rPr lang="en-US" sz="1800">
                <a:effectLst/>
                <a:latin typeface="HelveticaNeueLTW1G"/>
              </a:rPr>
              <a:t>own price</a:t>
            </a:r>
            <a:br>
              <a:rPr lang="en-US" sz="1800">
                <a:effectLst/>
                <a:latin typeface="HelveticaNeueLTW1G"/>
              </a:rPr>
            </a:br>
            <a:r>
              <a:rPr lang="en-US" sz="1800">
                <a:effectLst/>
                <a:latin typeface="PearsonMATHPRO02"/>
              </a:rPr>
              <a:t>+ </a:t>
            </a:r>
            <a:r>
              <a:rPr lang="en-US" sz="1800">
                <a:effectLst/>
                <a:latin typeface="HelveticaNeueLTW1G"/>
              </a:rPr>
              <a:t>1.6 </a:t>
            </a:r>
            <a:r>
              <a:rPr lang="en-US" sz="1800">
                <a:effectLst/>
                <a:latin typeface="PearsonMATHPRO02"/>
              </a:rPr>
              <a:t>: </a:t>
            </a:r>
            <a:r>
              <a:rPr lang="en-US" sz="1800">
                <a:effectLst/>
                <a:latin typeface="HelveticaNeueLTW1G"/>
              </a:rPr>
              <a:t>competitor price</a:t>
            </a:r>
            <a:br>
              <a:rPr lang="en-US" sz="1800">
                <a:effectLst/>
                <a:latin typeface="HelveticaNeueLTW1G"/>
              </a:rPr>
            </a:br>
            <a:r>
              <a:rPr lang="en-US" sz="1800">
                <a:effectLst/>
                <a:latin typeface="PearsonMATHPRO02"/>
              </a:rPr>
              <a:t>+ </a:t>
            </a:r>
            <a:r>
              <a:rPr lang="en-US" sz="1800">
                <a:effectLst/>
                <a:latin typeface="HelveticaNeueLTW1G"/>
              </a:rPr>
              <a:t>1.0 </a:t>
            </a:r>
            <a:r>
              <a:rPr lang="en-US" sz="1800">
                <a:effectLst/>
                <a:latin typeface="PearsonMATHPRO02"/>
              </a:rPr>
              <a:t>: </a:t>
            </a:r>
            <a:r>
              <a:rPr lang="en-US" sz="1800">
                <a:effectLst/>
                <a:latin typeface="HelveticaNeueLTW1G"/>
              </a:rPr>
              <a:t>distribution</a:t>
            </a:r>
            <a:br>
              <a:rPr lang="en-US" sz="1800">
                <a:effectLst/>
                <a:latin typeface="HelveticaNeueLTW1G"/>
              </a:rPr>
            </a:br>
            <a:r>
              <a:rPr lang="en-US" sz="1800">
                <a:effectLst/>
                <a:latin typeface="PearsonMATHPRO02"/>
              </a:rPr>
              <a:t>- </a:t>
            </a:r>
            <a:r>
              <a:rPr lang="en-US" sz="1800">
                <a:effectLst/>
                <a:latin typeface="HelveticaNeueLTW1G"/>
              </a:rPr>
              <a:t>0.8 </a:t>
            </a:r>
            <a:r>
              <a:rPr lang="en-US" sz="1800">
                <a:effectLst/>
                <a:latin typeface="PearsonMATHPRO02"/>
              </a:rPr>
              <a:t>: </a:t>
            </a:r>
            <a:r>
              <a:rPr lang="en-US" sz="1800">
                <a:effectLst/>
                <a:latin typeface="HelveticaNeueLTW1G"/>
              </a:rPr>
              <a:t>temperature</a:t>
            </a:r>
            <a:br>
              <a:rPr lang="en-US" sz="1800">
                <a:effectLst/>
                <a:latin typeface="HelveticaNeueLTW1G"/>
              </a:rPr>
            </a:br>
            <a:r>
              <a:rPr lang="en-US" sz="1800">
                <a:effectLst/>
                <a:latin typeface="PearsonMATHPRO02"/>
              </a:rPr>
              <a:t>- </a:t>
            </a:r>
            <a:r>
              <a:rPr lang="en-US" sz="1800">
                <a:effectLst/>
                <a:latin typeface="HelveticaNeueLTW1G"/>
              </a:rPr>
              <a:t>1.2 </a:t>
            </a:r>
            <a:r>
              <a:rPr lang="en-US" sz="1800">
                <a:effectLst/>
                <a:latin typeface="PearsonMATHPRO02"/>
              </a:rPr>
              <a:t>: </a:t>
            </a:r>
            <a:r>
              <a:rPr lang="en-US" sz="1800">
                <a:effectLst/>
                <a:latin typeface="HelveticaNeueLTW1G"/>
              </a:rPr>
              <a:t>competitor TVRs </a:t>
            </a:r>
          </a:p>
          <a:p>
            <a:endParaRPr lang="en-US" sz="1800">
              <a:effectLst/>
              <a:latin typeface="HelveticaNeueLTW1G"/>
            </a:endParaRPr>
          </a:p>
          <a:p>
            <a:r>
              <a:rPr lang="en-US" sz="1800">
                <a:effectLst/>
                <a:latin typeface="SabonMTPro"/>
              </a:rPr>
              <a:t>These relationships are typically identified using multiple linear regression models where a single dependent variable (typically sales) is a function of one or more explanatory or independent variables such as price, temperature or level of promotion. </a:t>
            </a:r>
            <a:endParaRPr lang="en-US"/>
          </a:p>
          <a:p>
            <a:r>
              <a:rPr lang="en-US" sz="1800">
                <a:effectLst/>
                <a:latin typeface="SabonMTPro"/>
              </a:rPr>
              <a:t>Econometric models are developed from historic time-series data that record fluctuations dependent on different variables including seasonal variables, but, most importantly, vari- ations in media spend levels and the mix of media. In econometrics, sales fluctuations are expressed in terms of the factors causing them. </a:t>
            </a:r>
            <a:endParaRPr lang="en-US"/>
          </a:p>
          <a:p>
            <a:endParaRPr lang="en-US"/>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22</a:t>
            </a:fld>
            <a:endParaRPr lang="en-GB"/>
          </a:p>
        </p:txBody>
      </p:sp>
    </p:spTree>
    <p:extLst>
      <p:ext uri="{BB962C8B-B14F-4D97-AF65-F5344CB8AC3E}">
        <p14:creationId xmlns:p14="http://schemas.microsoft.com/office/powerpoint/2010/main" val="24829628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n-ea"/>
                <a:cs typeface="Arial" panose="020B0604020202020204" pitchFamily="34" charset="0"/>
              </a:rPr>
              <a:t>Figure 8.16 Spreadsheet template for digital campaign budgeting</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C00C9930-0A10-4D51-BF8B-58A66CF9DE84}" type="slidenum">
              <a:rPr lang="en-GB" smtClean="0"/>
              <a:t>28</a:t>
            </a:fld>
            <a:endParaRPr lang="en-GB"/>
          </a:p>
        </p:txBody>
      </p:sp>
    </p:spTree>
    <p:extLst>
      <p:ext uri="{BB962C8B-B14F-4D97-AF65-F5344CB8AC3E}">
        <p14:creationId xmlns:p14="http://schemas.microsoft.com/office/powerpoint/2010/main" val="1735354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solidFill>
                  <a:srgbClr val="007BA4"/>
                </a:solidFill>
              </a:rPr>
              <a:t>Case study Facebook – a Titan of the digital age</a:t>
            </a:r>
            <a:endParaRPr lang="en-GB" dirty="0"/>
          </a:p>
          <a:p>
            <a:r>
              <a:rPr lang="en-GB" dirty="0"/>
              <a:t>Questions: </a:t>
            </a:r>
          </a:p>
          <a:p>
            <a:pPr marL="363538" indent="-363538">
              <a:buClr>
                <a:srgbClr val="007BA4"/>
              </a:buClr>
              <a:buFont typeface="+mj-lt"/>
              <a:buAutoNum type="arabicPeriod"/>
            </a:pPr>
            <a:r>
              <a:rPr lang="en-GB" sz="1200" dirty="0"/>
              <a:t>As an investor in a social network such as Facebook, which financial and customer-related metrics would you use to assess and benchmark the current business success and future growth?</a:t>
            </a:r>
          </a:p>
          <a:p>
            <a:pPr marL="363538" indent="-363538">
              <a:buClr>
                <a:srgbClr val="007BA4"/>
              </a:buClr>
              <a:buFont typeface="+mj-lt"/>
              <a:buAutoNum type="arabicPeriod"/>
            </a:pPr>
            <a:r>
              <a:rPr lang="en-GB" sz="1200" dirty="0"/>
              <a:t>Complete a situation analysis for Facebook focusing in an assessment of the main business risks that could damage the future growth potential of the social network</a:t>
            </a:r>
          </a:p>
          <a:p>
            <a:pPr marL="363538" indent="-363538">
              <a:buClr>
                <a:srgbClr val="007BA4"/>
              </a:buClr>
              <a:buFont typeface="+mj-lt"/>
              <a:buAutoNum type="arabicPeriod"/>
            </a:pPr>
            <a:r>
              <a:rPr lang="en-GB" sz="1200" dirty="0"/>
              <a:t>Imaging you are Facebook’s marketing director. Suggest a marketing strategy for the next 18 months based on your answers to question 2. </a:t>
            </a:r>
          </a:p>
          <a:p>
            <a:pPr>
              <a:buClr>
                <a:srgbClr val="007BA4"/>
              </a:buClr>
            </a:pPr>
            <a:endParaRPr lang="en-GB" dirty="0"/>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31</a:t>
            </a:fld>
            <a:endParaRPr lang="en-GB"/>
          </a:p>
        </p:txBody>
      </p:sp>
    </p:spTree>
    <p:extLst>
      <p:ext uri="{BB962C8B-B14F-4D97-AF65-F5344CB8AC3E}">
        <p14:creationId xmlns:p14="http://schemas.microsoft.com/office/powerpoint/2010/main" val="2828167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VN"/>
              <a:t>Chiến dịch truyền thông: </a:t>
            </a:r>
          </a:p>
          <a:p>
            <a:pPr marL="1085850" lvl="1" indent="-342900">
              <a:buFont typeface="Arial" panose="020B0604020202020204" pitchFamily="34" charset="0"/>
              <a:buChar char="•"/>
            </a:pPr>
            <a:r>
              <a:rPr lang="en-VN"/>
              <a:t>Là các hoạt động truyền thông được thực hiện trong một giai đoạn nhất định (thường là ngắn hạn) để đạt được những mục tiêu marketing xác định về khách hàng, doanh số</a:t>
            </a:r>
          </a:p>
          <a:p>
            <a:pPr marL="1085850" lvl="1" indent="-342900">
              <a:buFont typeface="Arial" panose="020B0604020202020204" pitchFamily="34" charset="0"/>
              <a:buChar char="•"/>
            </a:pPr>
            <a:r>
              <a:rPr lang="en-VN"/>
              <a:t>Thường gắn với một hoạt động cụ thể: ra mắt sản phẩm mới, tung đợt khuyến mãi, tạo nhu cầu đối với đề xuất giá trị mới…</a:t>
            </a:r>
          </a:p>
          <a:p>
            <a:pPr marL="1085850" lvl="1" indent="-342900">
              <a:buFont typeface="Arial" panose="020B0604020202020204" pitchFamily="34" charset="0"/>
              <a:buChar char="•"/>
            </a:pPr>
            <a:r>
              <a:rPr lang="en-VN"/>
              <a:t>Các chiến dịch truyền thông thường được xác định theo kế hoạch năm, với một ngân sách xác định, từ đó sẽ xác định kế hoạch cụ thể cho từng chiến dịch cụ thể.</a:t>
            </a:r>
          </a:p>
          <a:p>
            <a:pPr marL="342900" indent="-342900">
              <a:buFont typeface="Arial" panose="020B0604020202020204" pitchFamily="34" charset="0"/>
              <a:buChar char="•"/>
            </a:pPr>
            <a:r>
              <a:rPr lang="en-VN"/>
              <a:t>Chiến dịch truyền thông số: </a:t>
            </a:r>
          </a:p>
          <a:p>
            <a:pPr marL="1085850" lvl="1" indent="-342900">
              <a:buFont typeface="Arial" panose="020B0604020202020204" pitchFamily="34" charset="0"/>
              <a:buChar char="•"/>
            </a:pPr>
            <a:r>
              <a:rPr lang="en-VN"/>
              <a:t>Là những chiến dịch truyền thông trong đó có sử dụng các phương tiện số để tăng hiệu quả thực hiện, </a:t>
            </a:r>
            <a:r>
              <a:rPr lang="en-VN" sz="1700"/>
              <a:t>VD như chạm tới những khán giả nhất định thông qua các kênh truyền thông xã hội, sử dụng các công nghệ truyền thông tương tác để thu hút và khuyến khích KH tương tác…</a:t>
            </a:r>
          </a:p>
          <a:p>
            <a:pPr marL="1085850" lvl="1" indent="-342900">
              <a:buFont typeface="Arial" panose="020B0604020202020204" pitchFamily="34" charset="0"/>
              <a:buChar char="•"/>
            </a:pPr>
            <a:r>
              <a:rPr lang="en-VN"/>
              <a:t>Có vai trò như là sự tiếp nối và bổ sung cho các hoạt động truyền thông “always-on” trên các phương tiện digital</a:t>
            </a: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4</a:t>
            </a:fld>
            <a:endParaRPr lang="en-GB"/>
          </a:p>
        </p:txBody>
      </p:sp>
    </p:spTree>
    <p:extLst>
      <p:ext uri="{BB962C8B-B14F-4D97-AF65-F5344CB8AC3E}">
        <p14:creationId xmlns:p14="http://schemas.microsoft.com/office/powerpoint/2010/main" val="396415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VN" sz="1400"/>
              <a:t>Từ lean-back đến lean-forward: </a:t>
            </a:r>
            <a:r>
              <a:rPr lang="en-VN" sz="1200" b="0"/>
              <a:t>KH sẽ “chảy” theo nhu cầu của họ, nếu website không đáp ứng được họ sẽ lập tức rời đi (cho dù là chỉ vì ko đáp ứng được về mặt thời gian: lag, load lâu</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a:t>L</a:t>
            </a:r>
            <a:r>
              <a:rPr lang="en-VN" sz="1200" b="0"/>
              <a:t>àm thay đổi bản chất của truyền thông truyền thống: VD nếu quảng cáo trước đây được định nghĩa là trả tiền để tiếp cận đển đối tượng người nhận rộng rãi, ko có tương tác phản hồi cá nhân hoá thì giờ website cũng được coi là truyền thông đại chúng và ko phải trả tiền, lại được cá nhân hoá, tương tác phản hồi ngay lập tức một cách cá nhân. </a:t>
            </a:r>
            <a:r>
              <a:rPr lang="en-GB" sz="1200" b="0"/>
              <a:t>K</a:t>
            </a:r>
            <a:r>
              <a:rPr lang="en-VN" sz="1200" b="0"/>
              <a:t>o tĩnh mà động , lại điều khiển được toàn thời gian, từ đó làm gỉam thiểu sự lãng phí và dư thừa. Tương tự cho PPC Ads, affliate MKT. Người dùng sẽ là người kiểm soát nội dung. Khó đo lường </a:t>
            </a:r>
            <a:r>
              <a:rPr lang="en-VN" sz="1200" b="0">
                <a:sym typeface="Wingdings" pitchFamily="2" charset="2"/>
              </a:rPr>
              <a:t> đo lường được chính xác ở cấp độ từng người. Ko test được trước  có thể test và điều chỉnh trong suốt chiến dịch. Phụ thuộc lớn vào chủ phương tiện  ko phụ thuộc nữa mà chủ động. </a:t>
            </a:r>
            <a:endParaRPr lang="en-VN" sz="1200" b="0"/>
          </a:p>
          <a:p>
            <a:endParaRPr lang="en-VN"/>
          </a:p>
          <a:p>
            <a:r>
              <a:rPr lang="en-US" sz="1800">
                <a:effectLst/>
                <a:latin typeface="SabonMTPro"/>
              </a:rPr>
              <a:t>Peters (1998) suggested that communication via the new medium was differentiated from traditional media in four ways: </a:t>
            </a:r>
            <a:endParaRPr lang="en-US"/>
          </a:p>
          <a:p>
            <a:pPr>
              <a:buFont typeface="+mj-lt"/>
              <a:buAutoNum type="arabicPeriod"/>
            </a:pPr>
            <a:r>
              <a:rPr lang="en-US" sz="1800" b="1">
                <a:solidFill>
                  <a:srgbClr val="8C007F"/>
                </a:solidFill>
                <a:effectLst/>
                <a:latin typeface="HelveticaNeueLTW1G"/>
              </a:rPr>
              <a:t>1  </a:t>
            </a:r>
            <a:r>
              <a:rPr lang="en-US" sz="1800" i="1">
                <a:effectLst/>
                <a:latin typeface="SabonMTPro"/>
              </a:rPr>
              <a:t>Communication style</a:t>
            </a:r>
            <a:r>
              <a:rPr lang="en-US" sz="1800">
                <a:effectLst/>
                <a:latin typeface="SabonMTPro"/>
              </a:rPr>
              <a:t>, which is changed with </a:t>
            </a:r>
            <a:r>
              <a:rPr lang="en-US" sz="1800" i="1">
                <a:effectLst/>
                <a:latin typeface="SabonMTPro"/>
              </a:rPr>
              <a:t>immediate</a:t>
            </a:r>
            <a:r>
              <a:rPr lang="en-US" sz="1800">
                <a:effectLst/>
                <a:latin typeface="SabonMTPro"/>
              </a:rPr>
              <a:t>, or synchronous, transfer of information through online customer service; asynchronous communication, where there is a time delay between sending and receiving information, as through email, also occurs. </a:t>
            </a:r>
            <a:endParaRPr lang="en-US">
              <a:effectLst/>
            </a:endParaRPr>
          </a:p>
          <a:p>
            <a:pPr>
              <a:buFont typeface="+mj-lt"/>
              <a:buAutoNum type="arabicPeriod"/>
            </a:pPr>
            <a:r>
              <a:rPr lang="en-US" sz="1800" b="1">
                <a:solidFill>
                  <a:srgbClr val="8C007F"/>
                </a:solidFill>
                <a:effectLst/>
                <a:latin typeface="HelveticaNeueLTW1G"/>
              </a:rPr>
              <a:t>2  </a:t>
            </a:r>
            <a:r>
              <a:rPr lang="en-US" sz="1800" i="1">
                <a:effectLst/>
                <a:latin typeface="SabonMTPro"/>
              </a:rPr>
              <a:t>Social presence</a:t>
            </a:r>
            <a:r>
              <a:rPr lang="en-US" sz="1800">
                <a:effectLst/>
                <a:latin typeface="SabonMTPro"/>
              </a:rPr>
              <a:t>, or the feeling that a communications exchange is sociable, warm, per- sonal and active, may be lower if a standard web page is delivered but can be enhanced, perhaps by personalisation. </a:t>
            </a:r>
            <a:endParaRPr lang="en-US">
              <a:effectLst/>
            </a:endParaRPr>
          </a:p>
          <a:p>
            <a:pPr>
              <a:buFont typeface="+mj-lt"/>
              <a:buAutoNum type="arabicPeriod"/>
            </a:pPr>
            <a:r>
              <a:rPr lang="en-US" sz="1800" b="1">
                <a:solidFill>
                  <a:srgbClr val="8C007F"/>
                </a:solidFill>
                <a:effectLst/>
                <a:latin typeface="HelveticaNeueLTW1G"/>
              </a:rPr>
              <a:t>3  </a:t>
            </a:r>
            <a:r>
              <a:rPr lang="en-US" sz="1800" i="1">
                <a:effectLst/>
                <a:latin typeface="SabonMTPro"/>
              </a:rPr>
              <a:t>Control of contact </a:t>
            </a:r>
            <a:r>
              <a:rPr lang="en-US" sz="1800">
                <a:effectLst/>
                <a:latin typeface="SabonMTPro"/>
              </a:rPr>
              <a:t>has shifted towards the consumer. </a:t>
            </a:r>
            <a:endParaRPr lang="en-US">
              <a:effectLst/>
            </a:endParaRPr>
          </a:p>
          <a:p>
            <a:pPr>
              <a:buFont typeface="+mj-lt"/>
              <a:buAutoNum type="arabicPeriod"/>
            </a:pPr>
            <a:r>
              <a:rPr lang="en-US" sz="1800" b="1">
                <a:solidFill>
                  <a:srgbClr val="8C007F"/>
                </a:solidFill>
                <a:effectLst/>
                <a:latin typeface="HelveticaNeueLTW1G"/>
              </a:rPr>
              <a:t>4  </a:t>
            </a:r>
            <a:r>
              <a:rPr lang="en-US" sz="1800">
                <a:effectLst/>
                <a:latin typeface="SabonMTPro"/>
              </a:rPr>
              <a:t>The user controls the </a:t>
            </a:r>
            <a:r>
              <a:rPr lang="en-US" sz="1800" i="1">
                <a:effectLst/>
                <a:latin typeface="SabonMTPro"/>
              </a:rPr>
              <a:t>content </a:t>
            </a:r>
            <a:r>
              <a:rPr lang="en-US" sz="1800">
                <a:effectLst/>
                <a:latin typeface="SabonMTPro"/>
              </a:rPr>
              <a:t>– for example, through personalisation facilities or posting </a:t>
            </a:r>
            <a:endParaRPr lang="en-US">
              <a:effectLst/>
            </a:endParaRPr>
          </a:p>
          <a:p>
            <a:pPr>
              <a:buFont typeface="+mj-lt"/>
              <a:buAutoNum type="arabicPeriod"/>
            </a:pPr>
            <a:r>
              <a:rPr lang="en-US" sz="1800">
                <a:effectLst/>
                <a:latin typeface="SabonMTPro"/>
              </a:rPr>
              <a:t>their own user-generated content. </a:t>
            </a:r>
            <a:endParaRPr lang="en-US">
              <a:effectLst/>
            </a:endParaRPr>
          </a:p>
          <a:p>
            <a:r>
              <a:rPr lang="en-US" sz="1800">
                <a:effectLst/>
                <a:latin typeface="SabonMTPro"/>
              </a:rPr>
              <a:t>These ideas are still very relevant today and act as a foundation for digital communications. Hoffman and Novak (1996) had also pointed out that the main relationships in digital channels are not </a:t>
            </a:r>
            <a:r>
              <a:rPr lang="en-US" sz="1800" i="1">
                <a:effectLst/>
                <a:latin typeface="SabonMTPro"/>
              </a:rPr>
              <a:t>directly </a:t>
            </a:r>
            <a:r>
              <a:rPr lang="en-US" sz="1800">
                <a:effectLst/>
                <a:latin typeface="SabonMTPro"/>
              </a:rPr>
              <a:t>between sender and receiver of information but with the web- based environment, but the classic communications model of Schramm (1955) can still be used to help understand the effectiveness of marketing communication using the internet. Figure 8.2 shows the model applied to the internet. Four of the elements of the model that </a:t>
            </a:r>
            <a:endParaRPr lang="en-US"/>
          </a:p>
          <a:p>
            <a:r>
              <a:rPr lang="en-US" sz="1800">
                <a:effectLst/>
                <a:latin typeface="SabonMTPro"/>
              </a:rPr>
              <a:t>can constrain the effectiveness of digital marketing are: </a:t>
            </a:r>
            <a:endParaRPr lang="en-US"/>
          </a:p>
          <a:p>
            <a:r>
              <a:rPr lang="en-US" sz="1800">
                <a:solidFill>
                  <a:srgbClr val="8C007F"/>
                </a:solidFill>
                <a:effectLst/>
                <a:latin typeface="SabonMTPro"/>
              </a:rPr>
              <a:t>• </a:t>
            </a:r>
            <a:r>
              <a:rPr lang="en-US" sz="1800" b="1">
                <a:effectLst/>
                <a:latin typeface="SabonMTPro"/>
              </a:rPr>
              <a:t>Encoding. </a:t>
            </a:r>
            <a:r>
              <a:rPr lang="en-US" sz="1800">
                <a:effectLst/>
                <a:latin typeface="SabonMTPro"/>
              </a:rPr>
              <a:t>This is the design and development of the site content or email that aims to convey the message of the company, and is dependent on understanding of the target audience. </a:t>
            </a:r>
          </a:p>
          <a:p>
            <a:pPr fontAlgn="auto">
              <a:buFont typeface="Arial" panose="020B0604020202020204" pitchFamily="34" charset="0"/>
              <a:buChar char="•"/>
            </a:pPr>
            <a:r>
              <a:rPr lang="en-US" sz="1800" b="1">
                <a:solidFill>
                  <a:srgbClr val="8C007F"/>
                </a:solidFill>
                <a:effectLst/>
                <a:latin typeface="SabonMTPro"/>
              </a:rPr>
              <a:t>Noise. </a:t>
            </a:r>
            <a:r>
              <a:rPr lang="en-US" sz="1800">
                <a:solidFill>
                  <a:srgbClr val="8C007F"/>
                </a:solidFill>
                <a:effectLst/>
                <a:latin typeface="SabonMTPro"/>
              </a:rPr>
              <a:t>This is the external influence that affects the quality of the message; in an internet context this can be slow download times, the use of plug-ins that the user cannot use or </a:t>
            </a:r>
          </a:p>
          <a:p>
            <a:pPr fontAlgn="auto">
              <a:buFont typeface="Arial" panose="020B0604020202020204" pitchFamily="34" charset="0"/>
              <a:buChar char="•"/>
            </a:pPr>
            <a:r>
              <a:rPr lang="en-US" sz="1800">
                <a:solidFill>
                  <a:srgbClr val="8C007F"/>
                </a:solidFill>
                <a:effectLst/>
                <a:latin typeface="SabonMTPro"/>
              </a:rPr>
              <a:t>confusion caused by too much information on screen.</a:t>
            </a:r>
            <a:br>
              <a:rPr lang="en-US" sz="1800">
                <a:solidFill>
                  <a:srgbClr val="8C007F"/>
                </a:solidFill>
                <a:effectLst/>
                <a:latin typeface="SabonMTPro"/>
              </a:rPr>
            </a:br>
            <a:r>
              <a:rPr lang="en-US" sz="1800" b="1">
                <a:solidFill>
                  <a:srgbClr val="8C007F"/>
                </a:solidFill>
                <a:effectLst/>
                <a:latin typeface="SabonMTPro"/>
              </a:rPr>
              <a:t>Decoding. </a:t>
            </a:r>
            <a:r>
              <a:rPr lang="en-US" sz="1800">
                <a:solidFill>
                  <a:srgbClr val="8C007F"/>
                </a:solidFill>
                <a:effectLst/>
                <a:latin typeface="SabonMTPro"/>
              </a:rPr>
              <a:t>This is the process of interpreting the message, and is dependent on the cogni- tive ability of the receiver, which is partly influenced by the length of time they have used </a:t>
            </a:r>
          </a:p>
          <a:p>
            <a:pPr fontAlgn="auto">
              <a:buFont typeface="Arial" panose="020B0604020202020204" pitchFamily="34" charset="0"/>
              <a:buChar char="•"/>
            </a:pPr>
            <a:r>
              <a:rPr lang="en-US" sz="1800">
                <a:solidFill>
                  <a:srgbClr val="8C007F"/>
                </a:solidFill>
                <a:effectLst/>
                <a:latin typeface="SabonMTPro"/>
              </a:rPr>
              <a:t>the internet.</a:t>
            </a:r>
            <a:br>
              <a:rPr lang="en-US" sz="1800">
                <a:solidFill>
                  <a:srgbClr val="8C007F"/>
                </a:solidFill>
                <a:effectLst/>
                <a:latin typeface="SabonMTPro"/>
              </a:rPr>
            </a:br>
            <a:r>
              <a:rPr lang="en-US" sz="1800" b="1">
                <a:solidFill>
                  <a:srgbClr val="8C007F"/>
                </a:solidFill>
                <a:effectLst/>
                <a:latin typeface="SabonMTPro"/>
              </a:rPr>
              <a:t>Feedback. </a:t>
            </a:r>
            <a:r>
              <a:rPr lang="en-US" sz="1800">
                <a:solidFill>
                  <a:srgbClr val="8C007F"/>
                </a:solidFill>
                <a:effectLst/>
                <a:latin typeface="SabonMTPro"/>
              </a:rPr>
              <a:t>This occurs through online forms and through monitoring of on-site behav- iour through web analytics (Chapter 10). </a:t>
            </a:r>
          </a:p>
          <a:p>
            <a:endParaRPr lang="en-US"/>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7</a:t>
            </a:fld>
            <a:endParaRPr lang="en-GB"/>
          </a:p>
        </p:txBody>
      </p:sp>
    </p:spTree>
    <p:extLst>
      <p:ext uri="{BB962C8B-B14F-4D97-AF65-F5344CB8AC3E}">
        <p14:creationId xmlns:p14="http://schemas.microsoft.com/office/powerpoint/2010/main" val="58099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VN"/>
              <a:t>Trong khoảng thời gian của chiến dịch truyền thông sẽ có thêm 2 thành phần always on và realtime</a:t>
            </a:r>
          </a:p>
          <a:p>
            <a:r>
              <a:rPr lang="vi-VN"/>
              <a:t>Truyền thông luôn bật (hoặc liên tục) Đầu tư liên tục vào phương tiện kỹ thuật số trả phí, sở hữu và kiếm được để thu hút khách hàng tiềm năng và đáp ứng mục đích mua hàng khi họ nghiên cứu sản phẩm thông qua các trang web tìm kiếm, phương tiện truyền thông xã hội và nhà xuất bản.</a:t>
            </a:r>
            <a:endParaRPr lang="en-VN"/>
          </a:p>
          <a:p>
            <a:r>
              <a:rPr lang="vi-VN"/>
              <a:t>Các thương hiệu tiếp thị (và PR) theo thời gian thực phát triển cách tiếp cận nhanh nhẹn, chủ động đối với PR, tiếp thị nội dung và quảng cáo để tham gia vào các tin tức và xu hướng hiện tại nhằm giúp tăng khả năng hiển thị và ảnh hưởng của họ thông qua các đề cập tích cực về thương hiệu. Họ cũng phát triển một cách tiếp cận phản ứng để phản ứng với những đề cập tiêu cực về thương hiệu thông qua quản lý danh tiếng trên mạng xã hội.</a:t>
            </a:r>
          </a:p>
          <a:p>
            <a:endParaRPr lang="vi-VN"/>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abonMTPro"/>
              </a:rPr>
              <a:t>If we contrast traditional advertising and PR with the options available in paid, owned and earned digital media, there is an increase in opportunities to reach audiences online through a large number of options for media and influencers. Traditional radio channels, newspapers and print titles have migrated online, but in addition there are a vast number of online-only publishers, bloggers and individuals sharing through social networks. The concept of the long tail (Chapter 5) also applies to websites in any sector. There are a handful of key sites, but many others can also be used to reach customers. The online marketer needs to select the most appropriate of this plethora of sites that customers visit to drive traffic to their own website.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SabonMTPro"/>
            </a:endParaRPr>
          </a:p>
          <a:p>
            <a:pPr>
              <a:buFont typeface="+mj-lt"/>
              <a:buAutoNum type="arabicPeriod"/>
            </a:pPr>
            <a:r>
              <a:rPr lang="en-US" sz="1800">
                <a:effectLst/>
                <a:latin typeface="SabonMTPro"/>
              </a:rPr>
              <a:t>Earlier in this chapter and in previous chapters we have described the need for </a:t>
            </a:r>
            <a:r>
              <a:rPr lang="en-US" sz="1800" b="1">
                <a:solidFill>
                  <a:srgbClr val="007FFF"/>
                </a:solidFill>
                <a:effectLst/>
                <a:latin typeface="HelveticaNeueLTW1G"/>
              </a:rPr>
              <a:t>‘always-on’ (or continuous) communications </a:t>
            </a:r>
            <a:r>
              <a:rPr lang="en-US" sz="1800">
                <a:effectLst/>
                <a:latin typeface="SabonMTPro"/>
              </a:rPr>
              <a:t>activity across paid, owned and earned media to tap into consumer intent to research new products through search engines, publisher sites and social media. Alongside this, investment in traditional ‘burst’ marketing campaigns is, of course, still needed to promote new products, seasonal promotions, brand engagement and demand (lead) generation. </a:t>
            </a:r>
            <a:endParaRPr lang="en-US">
              <a:effectLst/>
            </a:endParaRPr>
          </a:p>
          <a:p>
            <a:pPr>
              <a:buFont typeface="+mj-lt"/>
              <a:buAutoNum type="arabicPeriod"/>
            </a:pPr>
            <a:r>
              <a:rPr lang="en-US" sz="1800">
                <a:effectLst/>
                <a:latin typeface="SabonMTPro"/>
              </a:rPr>
              <a:t>Another change in the timing of marketing campaigns and communications is from for- ward planning of campaigns to a more agile, dynamic approach now known as </a:t>
            </a:r>
            <a:r>
              <a:rPr lang="en-US" sz="1800" b="1">
                <a:solidFill>
                  <a:srgbClr val="007FFF"/>
                </a:solidFill>
                <a:effectLst/>
                <a:latin typeface="HelveticaNeueLTW1G"/>
              </a:rPr>
              <a:t>real-time marketing (and PR)</a:t>
            </a:r>
            <a:r>
              <a:rPr lang="en-US" sz="1800">
                <a:effectLst/>
                <a:latin typeface="SabonMTPro"/>
              </a:rPr>
              <a:t>. </a:t>
            </a:r>
            <a:endParaRPr lang="en-US">
              <a:effectLst/>
            </a:endParaRPr>
          </a:p>
          <a:p>
            <a:pPr>
              <a:buFont typeface="+mj-lt"/>
              <a:buAutoNum type="arabicPeriod"/>
            </a:pPr>
            <a:r>
              <a:rPr lang="en-US" sz="1800">
                <a:effectLst/>
                <a:latin typeface="SabonMTPro"/>
              </a:rPr>
              <a:t>‘Real time’ means news breaks over minutes, not days. It means ideas percolate, then suddenly and unpredictably go viral to a global audience. It’s when companies develop (or refine) products or services instantly, based on feedback from customers or events in the marketplace. And it’s when businesses see an opportunity and are the first to act on it. (See Digital marketing insight 8.1: #OpenYourWorld.) </a:t>
            </a:r>
            <a:endParaRPr lang="en-US">
              <a:effectLst/>
            </a:endParaRPr>
          </a:p>
          <a:p>
            <a:pPr>
              <a:buFont typeface="+mj-lt"/>
              <a:buAutoNum type="arabicPeriod"/>
            </a:pPr>
            <a:r>
              <a:rPr lang="en-US" sz="1800">
                <a:effectLst/>
                <a:latin typeface="SabonMTPro"/>
              </a:rPr>
              <a:t>Brands can be proactive in creating their own viral news, </a:t>
            </a:r>
            <a:r>
              <a:rPr lang="en-US" sz="1800" b="1">
                <a:solidFill>
                  <a:srgbClr val="007FFF"/>
                </a:solidFill>
                <a:effectLst/>
                <a:latin typeface="HelveticaNeueLTW1G"/>
              </a:rPr>
              <a:t>memes </a:t>
            </a:r>
            <a:r>
              <a:rPr lang="en-US" sz="1800">
                <a:effectLst/>
                <a:latin typeface="SabonMTPro"/>
              </a:rPr>
              <a:t>or storytelling through campaigns to make proactive use of real-time marketing such as through </a:t>
            </a:r>
            <a:r>
              <a:rPr lang="en-US" sz="1800" b="1">
                <a:solidFill>
                  <a:srgbClr val="007FFF"/>
                </a:solidFill>
                <a:effectLst/>
                <a:latin typeface="HelveticaNeueLTW1G"/>
              </a:rPr>
              <a:t>newsjacking</a:t>
            </a:r>
            <a:r>
              <a:rPr lang="en-US" sz="1800">
                <a:effectLst/>
                <a:latin typeface="SabonMTPro"/>
              </a:rPr>
              <a:t>, but also need to be countered when their brand is presented negatively. This is part of reputa- tion management and crisis communications, which are described in the next chapter in the sections on online PR and social media. </a:t>
            </a:r>
            <a:endParaRPr lang="en-US">
              <a:effectLst/>
            </a:endParaRPr>
          </a:p>
          <a:p>
            <a:pPr>
              <a:buFont typeface="+mj-lt"/>
              <a:buAutoNum type="arabicPeriod"/>
            </a:pPr>
            <a:r>
              <a:rPr lang="en-US" sz="1800">
                <a:effectLst/>
                <a:latin typeface="SabonMTPro"/>
              </a:rPr>
              <a:t>We conclude this section with our summary of some of the main differences between traditional and digital media (Table 8.1). </a:t>
            </a:r>
            <a:endParaRPr lang="en-US">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effectLst/>
            </a:endParaRP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8</a:t>
            </a:fld>
            <a:endParaRPr lang="en-GB"/>
          </a:p>
        </p:txBody>
      </p:sp>
    </p:spTree>
    <p:extLst>
      <p:ext uri="{BB962C8B-B14F-4D97-AF65-F5344CB8AC3E}">
        <p14:creationId xmlns:p14="http://schemas.microsoft.com/office/powerpoint/2010/main" val="3138758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085850" lvl="1" indent="-342900">
              <a:lnSpc>
                <a:spcPct val="130000"/>
              </a:lnSpc>
              <a:buFont typeface="Arial" panose="020B0604020202020204" pitchFamily="34" charset="0"/>
              <a:buChar char="•"/>
            </a:pPr>
            <a:r>
              <a:rPr lang="en-VN" sz="1200" b="1" i="1">
                <a:solidFill>
                  <a:srgbClr val="283E45"/>
                </a:solidFill>
                <a:latin typeface="Arial" panose="020B0604020202020204" pitchFamily="34" charset="0"/>
              </a:rPr>
              <a:t>B1: Thiết lập mục tiêu đối với các hoạt động truyền thông marketing tương tác</a:t>
            </a:r>
          </a:p>
          <a:p>
            <a:pPr marL="1085850" lvl="1" indent="-342900">
              <a:lnSpc>
                <a:spcPct val="130000"/>
              </a:lnSpc>
              <a:buFont typeface="Arial" panose="020B0604020202020204" pitchFamily="34" charset="0"/>
              <a:buChar char="•"/>
            </a:pPr>
            <a:r>
              <a:rPr lang="en-VN" sz="1200" b="1" i="1">
                <a:solidFill>
                  <a:srgbClr val="283E45"/>
                </a:solidFill>
                <a:latin typeface="Arial" panose="020B0604020202020204" pitchFamily="34" charset="0"/>
              </a:rPr>
              <a:t>B2: Thấu hiểu chiến dịch </a:t>
            </a:r>
          </a:p>
          <a:p>
            <a:pPr marL="1085850" lvl="1" indent="-342900">
              <a:lnSpc>
                <a:spcPct val="130000"/>
              </a:lnSpc>
              <a:buFont typeface="Arial" panose="020B0604020202020204" pitchFamily="34" charset="0"/>
              <a:buChar char="•"/>
            </a:pPr>
            <a:r>
              <a:rPr lang="en-VN" sz="1200" b="1" i="1">
                <a:solidFill>
                  <a:srgbClr val="283E45"/>
                </a:solidFill>
                <a:latin typeface="Arial" panose="020B0604020202020204" pitchFamily="34" charset="0"/>
              </a:rPr>
              <a:t>B3: Phân đoạn thị trường và lựa chọn công chúng mục tiêu</a:t>
            </a:r>
          </a:p>
          <a:p>
            <a:pPr marL="1085850" lvl="1" indent="-342900">
              <a:lnSpc>
                <a:spcPct val="130000"/>
              </a:lnSpc>
              <a:buFont typeface="Arial" panose="020B0604020202020204" pitchFamily="34" charset="0"/>
              <a:buChar char="•"/>
            </a:pPr>
            <a:r>
              <a:rPr lang="en-VN" sz="1200" b="1" i="1">
                <a:solidFill>
                  <a:srgbClr val="283E45"/>
                </a:solidFill>
                <a:latin typeface="Arial" panose="020B0604020202020204" pitchFamily="34" charset="0"/>
              </a:rPr>
              <a:t>B4: Ý tưởng lớn, đề xuất, phát triển và sáng tạo thông điệp của chiến dịch truyền thông</a:t>
            </a:r>
          </a:p>
          <a:p>
            <a:pPr marL="1085850" lvl="1" indent="-342900">
              <a:lnSpc>
                <a:spcPct val="130000"/>
              </a:lnSpc>
              <a:buFont typeface="Arial" panose="020B0604020202020204" pitchFamily="34" charset="0"/>
              <a:buChar char="•"/>
            </a:pPr>
            <a:r>
              <a:rPr lang="en-VN" sz="1200" b="1" i="1">
                <a:solidFill>
                  <a:srgbClr val="283E45"/>
                </a:solidFill>
                <a:latin typeface="Arial" panose="020B0604020202020204" pitchFamily="34" charset="0"/>
              </a:rPr>
              <a:t>B5: Xác định ngân sách và xác lập hỗn hợp phương tiện truyền thông</a:t>
            </a:r>
          </a:p>
          <a:p>
            <a:pPr marL="1085850" lvl="1" indent="-342900">
              <a:lnSpc>
                <a:spcPct val="130000"/>
              </a:lnSpc>
              <a:buFont typeface="Arial" panose="020B0604020202020204" pitchFamily="34" charset="0"/>
              <a:buChar char="•"/>
            </a:pPr>
            <a:r>
              <a:rPr lang="en-VN" sz="1200" b="1" i="1">
                <a:solidFill>
                  <a:srgbClr val="283E45"/>
                </a:solidFill>
                <a:latin typeface="Arial" panose="020B0604020202020204" pitchFamily="34" charset="0"/>
              </a:rPr>
              <a:t>B6: Hợp nhất trong một kế hoạch tổng thể </a:t>
            </a: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10</a:t>
            </a:fld>
            <a:endParaRPr lang="en-GB"/>
          </a:p>
        </p:txBody>
      </p:sp>
    </p:spTree>
    <p:extLst>
      <p:ext uri="{BB962C8B-B14F-4D97-AF65-F5344CB8AC3E}">
        <p14:creationId xmlns:p14="http://schemas.microsoft.com/office/powerpoint/2010/main" val="453942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VN"/>
              <a:t>2.3: </a:t>
            </a:r>
            <a:r>
              <a:rPr lang="vi-VN"/>
              <a:t>Chiến dịch phản hồi thương hiệu Trọng tâm chiến dịch là xây dựng thương hiệu, kết hợp các thành phần phản hồi trực tiếp để khuyến khích lựa chọn tham gia, dùng thử, tư vấn hoặc mua hàng.</a:t>
            </a:r>
          </a:p>
          <a:p>
            <a:endParaRPr lang="vi-VN"/>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abonMTPro"/>
              </a:rPr>
              <a:t>These tend to be most relevant to digital advertising or sponsorship where impressions or opportunities to see are measured and compared between campaigns. They are the equiva- lent of offline advertising metrics, i.e. gross rating points (GRP, used in TV advertising), brand awareness (aided and unaided), ad recall, brand familiarity, brand favourability and purchase intent. These can be researched using holdout testing of display advertising where uplift in brand metrics for people exposed to ads is compared to a control group who haven’t seen the ad. The research cost and complexity is too high for most businesses, so this tech- nique isn’t widespread. </a:t>
            </a:r>
            <a:r>
              <a:rPr lang="en-US" sz="1800" i="1">
                <a:effectLst/>
                <a:latin typeface="SabonMTPro"/>
              </a:rPr>
              <a:t>Campaign </a:t>
            </a:r>
            <a:r>
              <a:rPr lang="en-US" sz="1800">
                <a:effectLst/>
                <a:latin typeface="SabonMTPro"/>
              </a:rPr>
              <a:t>(Oakes, 2019) reported that less than a quarter of online ads were being measured for brand uplift. </a:t>
            </a:r>
            <a:endParaRPr lang="en-US">
              <a:effectLst/>
            </a:endParaRPr>
          </a:p>
          <a:p>
            <a:endParaRPr lang="en-VN"/>
          </a:p>
          <a:p>
            <a:r>
              <a:rPr lang="en-US" sz="1800" b="1">
                <a:solidFill>
                  <a:srgbClr val="007FFF"/>
                </a:solidFill>
                <a:effectLst/>
                <a:latin typeface="HelveticaNeueLTW1G"/>
              </a:rPr>
              <a:t>Brand-building campaigns</a:t>
            </a:r>
            <a:br>
              <a:rPr lang="en-US" sz="1800" b="1">
                <a:solidFill>
                  <a:srgbClr val="007FFF"/>
                </a:solidFill>
                <a:effectLst/>
                <a:latin typeface="HelveticaNeueLTW1G"/>
              </a:rPr>
            </a:br>
            <a:r>
              <a:rPr lang="en-US" sz="1800">
                <a:effectLst/>
                <a:latin typeface="HelveticaNeueLTW1G"/>
              </a:rPr>
              <a:t>Campaign focus is on building brand awareness, brand consideration </a:t>
            </a:r>
            <a:endParaRPr lang="en-US"/>
          </a:p>
          <a:p>
            <a:r>
              <a:rPr lang="en-US" sz="1800">
                <a:effectLst/>
                <a:latin typeface="HelveticaNeueLTW1G"/>
              </a:rPr>
              <a:t>and brand preference. Typically longer-term campaigns. </a:t>
            </a:r>
            <a:endParaRPr lang="en-US"/>
          </a:p>
          <a:p>
            <a:r>
              <a:rPr lang="en-US" sz="1800" b="1">
                <a:solidFill>
                  <a:srgbClr val="007FFF"/>
                </a:solidFill>
                <a:effectLst/>
                <a:latin typeface="HelveticaNeueLTW1G"/>
              </a:rPr>
              <a:t>Direct-response campaigns</a:t>
            </a:r>
            <a:br>
              <a:rPr lang="en-US" sz="1800" b="1">
                <a:solidFill>
                  <a:srgbClr val="007FFF"/>
                </a:solidFill>
                <a:effectLst/>
                <a:latin typeface="HelveticaNeueLTW1G"/>
              </a:rPr>
            </a:br>
            <a:r>
              <a:rPr lang="en-US" sz="1800">
                <a:effectLst/>
                <a:latin typeface="HelveticaNeueLTW1G"/>
              </a:rPr>
              <a:t>Campaign focus is on increasing immediate purchase intent, also known as sales activation. Typically shorter-term campaigns. Digital media increase options to </a:t>
            </a:r>
            <a:endParaRPr lang="en-US"/>
          </a:p>
          <a:p>
            <a:r>
              <a:rPr lang="en-US" sz="1800">
                <a:effectLst/>
                <a:latin typeface="HelveticaNeueLTW1G"/>
              </a:rPr>
              <a:t>gain immediate opt-in</a:t>
            </a:r>
            <a:br>
              <a:rPr lang="en-US" sz="1800">
                <a:effectLst/>
                <a:latin typeface="HelveticaNeueLTW1G"/>
              </a:rPr>
            </a:br>
            <a:r>
              <a:rPr lang="en-US" sz="1800">
                <a:effectLst/>
                <a:latin typeface="HelveticaNeueLTW1G"/>
              </a:rPr>
              <a:t>to communications or sampling with the aim of nuturing to sale. </a:t>
            </a:r>
            <a:endParaRPr lang="en-US"/>
          </a:p>
          <a:p>
            <a:r>
              <a:rPr lang="en-US" sz="1800" b="1">
                <a:solidFill>
                  <a:srgbClr val="007FFF"/>
                </a:solidFill>
                <a:effectLst/>
                <a:latin typeface="HelveticaNeueLTW1G"/>
              </a:rPr>
              <a:t>Brand-response campaigns</a:t>
            </a:r>
            <a:br>
              <a:rPr lang="en-US" sz="1800" b="1">
                <a:solidFill>
                  <a:srgbClr val="007FFF"/>
                </a:solidFill>
                <a:effectLst/>
                <a:latin typeface="HelveticaNeueLTW1G"/>
              </a:rPr>
            </a:br>
            <a:r>
              <a:rPr lang="en-US" sz="1800">
                <a:effectLst/>
                <a:latin typeface="HelveticaNeueLTW1G"/>
              </a:rPr>
              <a:t>Campaign focus is</a:t>
            </a:r>
            <a:br>
              <a:rPr lang="en-US" sz="1800">
                <a:effectLst/>
                <a:latin typeface="HelveticaNeueLTW1G"/>
              </a:rPr>
            </a:br>
            <a:r>
              <a:rPr lang="en-US" sz="1800">
                <a:effectLst/>
                <a:latin typeface="HelveticaNeueLTW1G"/>
              </a:rPr>
              <a:t>on brand building, blending direct-response components to encourage opt-in, trial, consultation or purchase. </a:t>
            </a:r>
            <a:endParaRPr lang="en-US"/>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11</a:t>
            </a:fld>
            <a:endParaRPr lang="en-GB"/>
          </a:p>
        </p:txBody>
      </p:sp>
    </p:spTree>
    <p:extLst>
      <p:ext uri="{BB962C8B-B14F-4D97-AF65-F5344CB8AC3E}">
        <p14:creationId xmlns:p14="http://schemas.microsoft.com/office/powerpoint/2010/main" val="2396032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12</a:t>
            </a:fld>
            <a:endParaRPr lang="en-GB"/>
          </a:p>
        </p:txBody>
      </p:sp>
    </p:spTree>
    <p:extLst>
      <p:ext uri="{BB962C8B-B14F-4D97-AF65-F5344CB8AC3E}">
        <p14:creationId xmlns:p14="http://schemas.microsoft.com/office/powerpoint/2010/main" val="31222821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a:solidFill>
                  <a:srgbClr val="007FFF"/>
                </a:solidFill>
                <a:effectLst/>
                <a:latin typeface="HelveticaNeueLTW1G"/>
              </a:rPr>
              <a:t>Conversion window </a:t>
            </a:r>
            <a:endParaRPr lang="en-US">
              <a:effectLst/>
            </a:endParaRPr>
          </a:p>
          <a:p>
            <a:r>
              <a:rPr lang="en-US" sz="1800">
                <a:effectLst/>
                <a:latin typeface="HelveticaNeueLTW1G"/>
              </a:rPr>
              <a:t>The period of time after an interaction with a media channel or ad (such</a:t>
            </a:r>
            <a:br>
              <a:rPr lang="en-US" sz="1800">
                <a:effectLst/>
                <a:latin typeface="HelveticaNeueLTW1G"/>
              </a:rPr>
            </a:br>
            <a:r>
              <a:rPr lang="en-US" sz="1800">
                <a:effectLst/>
                <a:latin typeface="HelveticaNeueLTW1G"/>
              </a:rPr>
              <a:t>as an ad click or video view) during which an outcome such as a lead or purchase is credited to the media channel. </a:t>
            </a:r>
            <a:endParaRPr lang="en-US">
              <a:effectLst/>
            </a:endParaRPr>
          </a:p>
          <a:p>
            <a:endParaRPr lang="en-VN"/>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13</a:t>
            </a:fld>
            <a:endParaRPr lang="en-GB"/>
          </a:p>
        </p:txBody>
      </p:sp>
    </p:spTree>
    <p:extLst>
      <p:ext uri="{BB962C8B-B14F-4D97-AF65-F5344CB8AC3E}">
        <p14:creationId xmlns:p14="http://schemas.microsoft.com/office/powerpoint/2010/main" val="3935443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n-ea"/>
                <a:cs typeface="Arial" panose="020B0604020202020204" pitchFamily="34" charset="0"/>
              </a:rPr>
              <a:t>Figure 8.6 Range of response mechanisms from online media</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C00C9930-0A10-4D51-BF8B-58A66CF9DE84}" type="slidenum">
              <a:rPr lang="en-GB" smtClean="0"/>
              <a:t>16</a:t>
            </a:fld>
            <a:endParaRPr lang="en-GB"/>
          </a:p>
        </p:txBody>
      </p:sp>
    </p:spTree>
    <p:extLst>
      <p:ext uri="{BB962C8B-B14F-4D97-AF65-F5344CB8AC3E}">
        <p14:creationId xmlns:p14="http://schemas.microsoft.com/office/powerpoint/2010/main" val="1666988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1341755" y="1584960"/>
            <a:ext cx="10515599" cy="4933705"/>
          </a:xfrm>
        </p:spPr>
        <p:txBody>
          <a:bodyPr>
            <a:normAutofit/>
          </a:bodyPr>
          <a:lstStyle>
            <a:lvl1pPr marL="180000" indent="-457200">
              <a:lnSpc>
                <a:spcPct val="120000"/>
              </a:lnSpc>
              <a:spcBef>
                <a:spcPts val="600"/>
              </a:spcBef>
              <a:spcAft>
                <a:spcPts val="600"/>
              </a:spcAft>
              <a:buSzPct val="70000"/>
              <a:buFont typeface="Wingdings" pitchFamily="2" charset="2"/>
              <a:buChar char="v"/>
              <a:defRPr sz="2200" b="0" i="0">
                <a:latin typeface="Source Sans Pro" panose="020B0503030403020204" pitchFamily="34" charset="0"/>
                <a:ea typeface="Source Sans Pro" panose="020B0503030403020204" pitchFamily="34" charset="0"/>
                <a:cs typeface="Arial" panose="020B0604020202020204" pitchFamily="34" charset="0"/>
              </a:defRPr>
            </a:lvl1pPr>
            <a:lvl2pPr marL="685800" indent="-372600">
              <a:lnSpc>
                <a:spcPct val="125000"/>
              </a:lnSpc>
              <a:spcBef>
                <a:spcPts val="600"/>
              </a:spcBef>
              <a:spcAft>
                <a:spcPts val="60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1143000" indent="-228600">
              <a:lnSpc>
                <a:spcPct val="125000"/>
              </a:lnSpc>
              <a:spcBef>
                <a:spcPts val="600"/>
              </a:spcBef>
              <a:spcAft>
                <a:spcPts val="600"/>
              </a:spcAft>
              <a:buFont typeface="Wingdings" pitchFamily="2" charset="2"/>
              <a:buChar char="§"/>
              <a:defRPr sz="16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600"/>
              </a:spcBef>
              <a:spcAft>
                <a:spcPts val="60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2057400" indent="-228600">
              <a:lnSpc>
                <a:spcPct val="125000"/>
              </a:lnSpc>
              <a:spcBef>
                <a:spcPts val="600"/>
              </a:spcBef>
              <a:spcAft>
                <a:spcPts val="60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545739A5-89C8-DA9B-12DC-E8DF90D0D190}"/>
              </a:ext>
            </a:extLst>
          </p:cNvPr>
          <p:cNvSpPr>
            <a:spLocks noGrp="1"/>
          </p:cNvSpPr>
          <p:nvPr>
            <p:ph type="sldNum" sz="quarter" idx="12"/>
          </p:nvPr>
        </p:nvSpPr>
        <p:spPr>
          <a:xfrm>
            <a:off x="1199513" y="6451264"/>
            <a:ext cx="1452248" cy="365125"/>
          </a:xfrm>
          <a:prstGeom prst="rect">
            <a:avLst/>
          </a:prstGeom>
        </p:spPr>
        <p:txBody>
          <a:bodyPr/>
          <a:lstStyle/>
          <a:p>
            <a:fld id="{8DF14E08-3E27-4330-BBCC-108ACDB8E4C7}" type="slidenum">
              <a:rPr lang="en-GB" smtClean="0"/>
              <a:pPr/>
              <a:t>‹N°›</a:t>
            </a:fld>
            <a:endParaRPr lang="en-GB"/>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3"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4066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0875-BF5F-B670-4703-8B4AC52037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F521578-C7BF-3D5A-7B8D-7F757669DC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1454060-581A-D656-12A2-D5D8788815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CC5DD24-B50B-02AA-3A23-2BD3B9D7F880}"/>
              </a:ext>
            </a:extLst>
          </p:cNvPr>
          <p:cNvSpPr>
            <a:spLocks noGrp="1"/>
          </p:cNvSpPr>
          <p:nvPr>
            <p:ph type="dt" sz="half" idx="10"/>
          </p:nvPr>
        </p:nvSpPr>
        <p:spPr>
          <a:xfrm>
            <a:off x="838200" y="6356350"/>
            <a:ext cx="2743200" cy="365125"/>
          </a:xfrm>
          <a:prstGeom prst="rect">
            <a:avLst/>
          </a:prstGeom>
        </p:spPr>
        <p:txBody>
          <a:bodyPr/>
          <a:lstStyle/>
          <a:p>
            <a:endParaRPr lang="en-GB"/>
          </a:p>
        </p:txBody>
      </p:sp>
      <p:sp>
        <p:nvSpPr>
          <p:cNvPr id="6" name="Footer Placeholder 5">
            <a:extLst>
              <a:ext uri="{FF2B5EF4-FFF2-40B4-BE49-F238E27FC236}">
                <a16:creationId xmlns:a16="http://schemas.microsoft.com/office/drawing/2014/main" id="{071F5648-86C5-5D1D-6D01-6260775E7656}"/>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7CD67ACE-D9E4-66AE-2A32-FC178CBE6F4D}"/>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580465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0A16-D859-416C-8D37-04EAD365F6A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54A95-17DB-5A99-A0B2-6CF0B7A99E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8B2130BC-3982-E683-1E42-59B4985FDD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8454CC-7C7A-7B80-FEF9-CAC41DCEE176}"/>
              </a:ext>
            </a:extLst>
          </p:cNvPr>
          <p:cNvSpPr>
            <a:spLocks noGrp="1"/>
          </p:cNvSpPr>
          <p:nvPr>
            <p:ph type="dt" sz="half" idx="10"/>
          </p:nvPr>
        </p:nvSpPr>
        <p:spPr>
          <a:xfrm>
            <a:off x="838200" y="6356350"/>
            <a:ext cx="2743200" cy="365125"/>
          </a:xfrm>
          <a:prstGeom prst="rect">
            <a:avLst/>
          </a:prstGeom>
        </p:spPr>
        <p:txBody>
          <a:bodyPr/>
          <a:lstStyle/>
          <a:p>
            <a:endParaRPr lang="en-GB"/>
          </a:p>
        </p:txBody>
      </p:sp>
      <p:sp>
        <p:nvSpPr>
          <p:cNvPr id="6" name="Footer Placeholder 5">
            <a:extLst>
              <a:ext uri="{FF2B5EF4-FFF2-40B4-BE49-F238E27FC236}">
                <a16:creationId xmlns:a16="http://schemas.microsoft.com/office/drawing/2014/main" id="{7E48CDEC-3C2D-4E72-1EFB-93C16D295BE0}"/>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3AEC6640-052A-FC20-33C5-6ABCF3A9E6F4}"/>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11554884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581-4478-316C-E017-3644A95049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9AA1AA1-E0BF-7BA6-9579-F12AA0EE9F8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3BCB3CD-A6CC-7B9F-A324-48D30EE9429B}"/>
              </a:ext>
            </a:extLst>
          </p:cNvPr>
          <p:cNvSpPr>
            <a:spLocks noGrp="1"/>
          </p:cNvSpPr>
          <p:nvPr>
            <p:ph type="dt" sz="half" idx="10"/>
          </p:nvPr>
        </p:nvSpPr>
        <p:spPr>
          <a:xfrm>
            <a:off x="838200" y="6356350"/>
            <a:ext cx="2743200" cy="365125"/>
          </a:xfrm>
          <a:prstGeom prst="rect">
            <a:avLst/>
          </a:prstGeom>
        </p:spPr>
        <p:txBody>
          <a:bodyPr/>
          <a:lstStyle/>
          <a:p>
            <a:endParaRPr lang="en-GB"/>
          </a:p>
        </p:txBody>
      </p:sp>
      <p:sp>
        <p:nvSpPr>
          <p:cNvPr id="5" name="Footer Placeholder 4">
            <a:extLst>
              <a:ext uri="{FF2B5EF4-FFF2-40B4-BE49-F238E27FC236}">
                <a16:creationId xmlns:a16="http://schemas.microsoft.com/office/drawing/2014/main" id="{6C8DB536-CC0F-3FD6-5005-EA78F47BE210}"/>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D65D10C5-5053-998E-08E9-E24331FC16B9}"/>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23119031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E246E-8C75-DCA3-DB7F-6EA2FEE99F2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61A9E7-BB09-BB63-A116-F16AE1BD414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6E4E0-368F-A032-B110-84FBBFDC645F}"/>
              </a:ext>
            </a:extLst>
          </p:cNvPr>
          <p:cNvSpPr>
            <a:spLocks noGrp="1"/>
          </p:cNvSpPr>
          <p:nvPr>
            <p:ph type="dt" sz="half" idx="10"/>
          </p:nvPr>
        </p:nvSpPr>
        <p:spPr>
          <a:xfrm>
            <a:off x="838200" y="6356350"/>
            <a:ext cx="2743200" cy="365125"/>
          </a:xfrm>
          <a:prstGeom prst="rect">
            <a:avLst/>
          </a:prstGeom>
        </p:spPr>
        <p:txBody>
          <a:bodyPr/>
          <a:lstStyle/>
          <a:p>
            <a:endParaRPr lang="en-GB"/>
          </a:p>
        </p:txBody>
      </p:sp>
      <p:sp>
        <p:nvSpPr>
          <p:cNvPr id="5" name="Footer Placeholder 4">
            <a:extLst>
              <a:ext uri="{FF2B5EF4-FFF2-40B4-BE49-F238E27FC236}">
                <a16:creationId xmlns:a16="http://schemas.microsoft.com/office/drawing/2014/main" id="{ACAD2E2B-2A88-3153-08D6-F4DE86BC43BC}"/>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4D52D9CE-AE03-F0C2-36D6-266388D7CCBB}"/>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20726614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reserve="1">
  <p:cSld name="BACKGROUND">
    <p:spTree>
      <p:nvGrpSpPr>
        <p:cNvPr id="1" name="Shape 305"/>
        <p:cNvGrpSpPr/>
        <p:nvPr/>
      </p:nvGrpSpPr>
      <p:grpSpPr>
        <a:xfrm>
          <a:off x="0" y="0"/>
          <a:ext cx="0" cy="0"/>
          <a:chOff x="0" y="0"/>
          <a:chExt cx="0" cy="0"/>
        </a:xfrm>
      </p:grpSpPr>
      <p:grpSp>
        <p:nvGrpSpPr>
          <p:cNvPr id="306" name="Google Shape;306;p19"/>
          <p:cNvGrpSpPr/>
          <p:nvPr/>
        </p:nvGrpSpPr>
        <p:grpSpPr>
          <a:xfrm>
            <a:off x="-16603" y="413700"/>
            <a:ext cx="12241067" cy="6051067"/>
            <a:chOff x="-12452" y="310275"/>
            <a:chExt cx="9180800" cy="4538300"/>
          </a:xfrm>
        </p:grpSpPr>
        <p:cxnSp>
          <p:nvCxnSpPr>
            <p:cNvPr id="307" name="Google Shape;307;p19"/>
            <p:cNvCxnSpPr/>
            <p:nvPr/>
          </p:nvCxnSpPr>
          <p:spPr>
            <a:xfrm>
              <a:off x="-552" y="4023430"/>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08" name="Google Shape;308;p19"/>
            <p:cNvCxnSpPr/>
            <p:nvPr/>
          </p:nvCxnSpPr>
          <p:spPr>
            <a:xfrm>
              <a:off x="-12452" y="310275"/>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09" name="Google Shape;309;p19"/>
            <p:cNvCxnSpPr/>
            <p:nvPr/>
          </p:nvCxnSpPr>
          <p:spPr>
            <a:xfrm>
              <a:off x="-552" y="722848"/>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0" name="Google Shape;310;p19"/>
            <p:cNvCxnSpPr/>
            <p:nvPr/>
          </p:nvCxnSpPr>
          <p:spPr>
            <a:xfrm>
              <a:off x="-552" y="1135420"/>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1" name="Google Shape;311;p19"/>
            <p:cNvCxnSpPr/>
            <p:nvPr/>
          </p:nvCxnSpPr>
          <p:spPr>
            <a:xfrm>
              <a:off x="-552" y="1547993"/>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2" name="Google Shape;312;p19"/>
            <p:cNvCxnSpPr/>
            <p:nvPr/>
          </p:nvCxnSpPr>
          <p:spPr>
            <a:xfrm>
              <a:off x="-552" y="1960566"/>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3" name="Google Shape;313;p19"/>
            <p:cNvCxnSpPr/>
            <p:nvPr/>
          </p:nvCxnSpPr>
          <p:spPr>
            <a:xfrm>
              <a:off x="-552" y="2373139"/>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4" name="Google Shape;314;p19"/>
            <p:cNvCxnSpPr/>
            <p:nvPr/>
          </p:nvCxnSpPr>
          <p:spPr>
            <a:xfrm>
              <a:off x="-552" y="2785711"/>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5" name="Google Shape;315;p19"/>
            <p:cNvCxnSpPr/>
            <p:nvPr/>
          </p:nvCxnSpPr>
          <p:spPr>
            <a:xfrm>
              <a:off x="-552" y="3198284"/>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6" name="Google Shape;316;p19"/>
            <p:cNvCxnSpPr/>
            <p:nvPr/>
          </p:nvCxnSpPr>
          <p:spPr>
            <a:xfrm>
              <a:off x="-552" y="3610857"/>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7" name="Google Shape;317;p19"/>
            <p:cNvCxnSpPr/>
            <p:nvPr/>
          </p:nvCxnSpPr>
          <p:spPr>
            <a:xfrm>
              <a:off x="-552" y="4436002"/>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8" name="Google Shape;318;p19"/>
            <p:cNvCxnSpPr/>
            <p:nvPr/>
          </p:nvCxnSpPr>
          <p:spPr>
            <a:xfrm>
              <a:off x="-552" y="4848575"/>
              <a:ext cx="9168900" cy="0"/>
            </a:xfrm>
            <a:prstGeom prst="straightConnector1">
              <a:avLst/>
            </a:prstGeom>
            <a:noFill/>
            <a:ln w="9525" cap="flat" cmpd="sng">
              <a:solidFill>
                <a:srgbClr val="F3F3F3"/>
              </a:solidFill>
              <a:prstDash val="solid"/>
              <a:round/>
              <a:headEnd type="none" w="med" len="med"/>
              <a:tailEnd type="none" w="med" len="med"/>
            </a:ln>
          </p:spPr>
        </p:cxnSp>
      </p:grpSp>
    </p:spTree>
    <p:extLst>
      <p:ext uri="{BB962C8B-B14F-4D97-AF65-F5344CB8AC3E}">
        <p14:creationId xmlns:p14="http://schemas.microsoft.com/office/powerpoint/2010/main" val="3373557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339B-C5DF-8184-1D1E-651CF1092DE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61AFE25-D642-889E-C4F3-EB4670CE54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Tree>
    <p:extLst>
      <p:ext uri="{BB962C8B-B14F-4D97-AF65-F5344CB8AC3E}">
        <p14:creationId xmlns:p14="http://schemas.microsoft.com/office/powerpoint/2010/main" val="3088137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A4AC03-B066-DF9E-E499-D16CB3DE3613}"/>
              </a:ext>
            </a:extLst>
          </p:cNvPr>
          <p:cNvSpPr/>
          <p:nvPr/>
        </p:nvSpPr>
        <p:spPr>
          <a:xfrm>
            <a:off x="1127761" y="339334"/>
            <a:ext cx="10729594" cy="6179331"/>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solidFill>
                <a:schemeClr val="bg1">
                  <a:lumMod val="95000"/>
                </a:schemeClr>
              </a:solidFill>
            </a:endParaRPr>
          </a:p>
        </p:txBody>
      </p:sp>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1341755" y="1584960"/>
            <a:ext cx="10515599" cy="4933705"/>
          </a:xfrm>
        </p:spPr>
        <p:txBody>
          <a:bodyPr>
            <a:normAutofit/>
          </a:bodyPr>
          <a:lstStyle>
            <a:lvl1pPr marL="180000" indent="-457200">
              <a:lnSpc>
                <a:spcPct val="120000"/>
              </a:lnSpc>
              <a:spcBef>
                <a:spcPts val="600"/>
              </a:spcBef>
              <a:spcAft>
                <a:spcPts val="600"/>
              </a:spcAft>
              <a:buSzPct val="70000"/>
              <a:buFont typeface="Wingdings" pitchFamily="2" charset="2"/>
              <a:buChar char="v"/>
              <a:defRPr sz="2200" b="0" i="0">
                <a:latin typeface="Source Sans Pro" panose="020B0503030403020204" pitchFamily="34" charset="0"/>
                <a:ea typeface="Source Sans Pro" panose="020B0503030403020204" pitchFamily="34" charset="0"/>
                <a:cs typeface="Arial" panose="020B0604020202020204" pitchFamily="34" charset="0"/>
              </a:defRPr>
            </a:lvl1pPr>
            <a:lvl2pPr marL="685800" indent="-372600">
              <a:lnSpc>
                <a:spcPct val="125000"/>
              </a:lnSpc>
              <a:spcBef>
                <a:spcPts val="600"/>
              </a:spcBef>
              <a:spcAft>
                <a:spcPts val="60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1143000" indent="-228600">
              <a:lnSpc>
                <a:spcPct val="125000"/>
              </a:lnSpc>
              <a:spcBef>
                <a:spcPts val="600"/>
              </a:spcBef>
              <a:spcAft>
                <a:spcPts val="600"/>
              </a:spcAft>
              <a:buFont typeface="Wingdings" pitchFamily="2" charset="2"/>
              <a:buChar char="§"/>
              <a:defRPr sz="16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600"/>
              </a:spcBef>
              <a:spcAft>
                <a:spcPts val="60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2057400" indent="-228600">
              <a:lnSpc>
                <a:spcPct val="125000"/>
              </a:lnSpc>
              <a:spcBef>
                <a:spcPts val="600"/>
              </a:spcBef>
              <a:spcAft>
                <a:spcPts val="60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3"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08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3"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124E1441-9AFB-0AD3-04A8-BD324E4F21D0}"/>
              </a:ext>
            </a:extLst>
          </p:cNvPr>
          <p:cNvGraphicFramePr>
            <a:graphicFrameLocks/>
          </p:cNvGraphicFramePr>
          <p:nvPr>
            <p:extLst>
              <p:ext uri="{D42A27DB-BD31-4B8C-83A1-F6EECF244321}">
                <p14:modId xmlns:p14="http://schemas.microsoft.com/office/powerpoint/2010/main" val="105850996"/>
              </p:ext>
            </p:extLst>
          </p:nvPr>
        </p:nvGraphicFramePr>
        <p:xfrm>
          <a:off x="1341438" y="1584324"/>
          <a:ext cx="10515600" cy="47517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4467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9798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DF5A4-CDAF-6988-F5D7-78FCA379493D}"/>
              </a:ext>
            </a:extLst>
          </p:cNvPr>
          <p:cNvSpPr>
            <a:spLocks noGrp="1"/>
          </p:cNvSpPr>
          <p:nvPr>
            <p:ph type="title" hasCustomPrompt="1"/>
          </p:nvPr>
        </p:nvSpPr>
        <p:spPr>
          <a:xfrm>
            <a:off x="1240155" y="1477254"/>
            <a:ext cx="10515600" cy="1054972"/>
          </a:xfrm>
          <a:solidFill>
            <a:schemeClr val="bg2"/>
          </a:solidFill>
        </p:spPr>
        <p:txBody>
          <a:bodyPr>
            <a:normAutofit/>
          </a:bodyPr>
          <a:lstStyle>
            <a:lvl1pPr>
              <a:defRPr sz="4000" i="1" u="none">
                <a:latin typeface="Palatino Linotype" panose="02040502050505030304" pitchFamily="18" charset="0"/>
              </a:defRPr>
            </a:lvl1pPr>
          </a:lstStyle>
          <a:p>
            <a:r>
              <a:rPr lang="en-US"/>
              <a:t>Bài tập</a:t>
            </a:r>
          </a:p>
        </p:txBody>
      </p:sp>
      <p:sp>
        <p:nvSpPr>
          <p:cNvPr id="6" name="Content Placeholder 2">
            <a:extLst>
              <a:ext uri="{FF2B5EF4-FFF2-40B4-BE49-F238E27FC236}">
                <a16:creationId xmlns:a16="http://schemas.microsoft.com/office/drawing/2014/main" id="{C3DE4B15-7A4F-1D9B-BD43-498C1A7F43B2}"/>
              </a:ext>
            </a:extLst>
          </p:cNvPr>
          <p:cNvSpPr>
            <a:spLocks noGrp="1"/>
          </p:cNvSpPr>
          <p:nvPr>
            <p:ph idx="1"/>
          </p:nvPr>
        </p:nvSpPr>
        <p:spPr>
          <a:xfrm>
            <a:off x="1240156" y="2600961"/>
            <a:ext cx="10515599" cy="2641599"/>
          </a:xfrm>
          <a:solidFill>
            <a:schemeClr val="bg2"/>
          </a:solidFill>
        </p:spPr>
        <p:txBody>
          <a:bodyPr>
            <a:normAutofit/>
          </a:bodyPr>
          <a:lstStyle>
            <a:lvl1pPr marL="180000" indent="-457200">
              <a:lnSpc>
                <a:spcPct val="120000"/>
              </a:lnSpc>
              <a:spcBef>
                <a:spcPts val="600"/>
              </a:spcBef>
              <a:spcAft>
                <a:spcPts val="600"/>
              </a:spcAft>
              <a:buSzPct val="70000"/>
              <a:buFont typeface="Wingdings" pitchFamily="2" charset="2"/>
              <a:buChar char="v"/>
              <a:defRPr sz="2200" b="0" i="1">
                <a:latin typeface="Palatino Linotype" panose="02040502050505030304" pitchFamily="18" charset="0"/>
                <a:ea typeface="Source Sans Pro" panose="020B0503030403020204" pitchFamily="34" charset="0"/>
                <a:cs typeface="Arial" panose="020B0604020202020204" pitchFamily="34" charset="0"/>
              </a:defRPr>
            </a:lvl1pPr>
            <a:lvl2pPr marL="685800" indent="-372600">
              <a:lnSpc>
                <a:spcPct val="125000"/>
              </a:lnSpc>
              <a:spcBef>
                <a:spcPts val="600"/>
              </a:spcBef>
              <a:spcAft>
                <a:spcPts val="60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1143000" indent="-228600">
              <a:lnSpc>
                <a:spcPct val="125000"/>
              </a:lnSpc>
              <a:spcBef>
                <a:spcPts val="600"/>
              </a:spcBef>
              <a:spcAft>
                <a:spcPts val="600"/>
              </a:spcAft>
              <a:buFont typeface="Wingdings" pitchFamily="2" charset="2"/>
              <a:buChar char="§"/>
              <a:defRPr sz="16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600"/>
              </a:spcBef>
              <a:spcAft>
                <a:spcPts val="60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2057400" indent="-228600">
              <a:lnSpc>
                <a:spcPct val="125000"/>
              </a:lnSpc>
              <a:spcBef>
                <a:spcPts val="600"/>
              </a:spcBef>
              <a:spcAft>
                <a:spcPts val="60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p:txBody>
      </p:sp>
      <p:sp>
        <p:nvSpPr>
          <p:cNvPr id="7" name="Slide Number Placeholder 5">
            <a:extLst>
              <a:ext uri="{FF2B5EF4-FFF2-40B4-BE49-F238E27FC236}">
                <a16:creationId xmlns:a16="http://schemas.microsoft.com/office/drawing/2014/main" id="{61252704-DDE2-183B-464E-639BF103E94B}"/>
              </a:ext>
            </a:extLst>
          </p:cNvPr>
          <p:cNvSpPr>
            <a:spLocks noGrp="1"/>
          </p:cNvSpPr>
          <p:nvPr>
            <p:ph type="sldNum" sz="quarter" idx="12"/>
          </p:nvPr>
        </p:nvSpPr>
        <p:spPr>
          <a:xfrm>
            <a:off x="1067433" y="6454298"/>
            <a:ext cx="1452248" cy="331932"/>
          </a:xfrm>
          <a:prstGeom prst="rect">
            <a:avLst/>
          </a:prstGeom>
        </p:spPr>
        <p:txBody>
          <a:bodyPr/>
          <a:lstStyle/>
          <a:p>
            <a:fld id="{48F63A3B-78C7-47BE-AE5E-E10140E04643}" type="slidenum">
              <a:rPr lang="en-US" dirty="0"/>
              <a:t>‹N°›</a:t>
            </a:fld>
            <a:endParaRPr lang="en-US" dirty="0"/>
          </a:p>
        </p:txBody>
      </p:sp>
    </p:spTree>
    <p:extLst>
      <p:ext uri="{BB962C8B-B14F-4D97-AF65-F5344CB8AC3E}">
        <p14:creationId xmlns:p14="http://schemas.microsoft.com/office/powerpoint/2010/main" val="10081620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7CE4-AD3F-9BC9-1A87-AF91C7B5D884}"/>
              </a:ext>
            </a:extLst>
          </p:cNvPr>
          <p:cNvSpPr>
            <a:spLocks noGrp="1"/>
          </p:cNvSpPr>
          <p:nvPr>
            <p:ph type="title"/>
          </p:nvPr>
        </p:nvSpPr>
        <p:spPr>
          <a:xfrm>
            <a:off x="1219200" y="1709738"/>
            <a:ext cx="10128250" cy="2852737"/>
          </a:xfrm>
        </p:spPr>
        <p:txBody>
          <a:bodyPr anchor="b"/>
          <a:lstStyle>
            <a:lvl1pPr>
              <a:defRPr sz="48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3257ED-8654-4A4D-7E95-AF72CFB02EE1}"/>
              </a:ext>
            </a:extLst>
          </p:cNvPr>
          <p:cNvSpPr>
            <a:spLocks noGrp="1"/>
          </p:cNvSpPr>
          <p:nvPr>
            <p:ph type="body" idx="1"/>
          </p:nvPr>
        </p:nvSpPr>
        <p:spPr>
          <a:xfrm>
            <a:off x="1219200" y="4589463"/>
            <a:ext cx="1012825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Tree>
    <p:extLst>
      <p:ext uri="{BB962C8B-B14F-4D97-AF65-F5344CB8AC3E}">
        <p14:creationId xmlns:p14="http://schemas.microsoft.com/office/powerpoint/2010/main" val="1085928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4CFB-9E6D-26E9-6CE8-62BB6688CD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1C8EA0-100B-9E18-1854-308B9CC95C0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3897D0-F17C-62AD-4A14-554C5BF6271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A97E1A-ECFE-9B87-93B9-5ABF136D21C5}"/>
              </a:ext>
            </a:extLst>
          </p:cNvPr>
          <p:cNvSpPr>
            <a:spLocks noGrp="1"/>
          </p:cNvSpPr>
          <p:nvPr>
            <p:ph type="dt" sz="half" idx="10"/>
          </p:nvPr>
        </p:nvSpPr>
        <p:spPr>
          <a:xfrm>
            <a:off x="838200" y="6356350"/>
            <a:ext cx="2743200" cy="365125"/>
          </a:xfrm>
          <a:prstGeom prst="rect">
            <a:avLst/>
          </a:prstGeom>
        </p:spPr>
        <p:txBody>
          <a:bodyPr/>
          <a:lstStyle/>
          <a:p>
            <a:endParaRPr lang="en-GB"/>
          </a:p>
        </p:txBody>
      </p:sp>
      <p:sp>
        <p:nvSpPr>
          <p:cNvPr id="6" name="Footer Placeholder 5">
            <a:extLst>
              <a:ext uri="{FF2B5EF4-FFF2-40B4-BE49-F238E27FC236}">
                <a16:creationId xmlns:a16="http://schemas.microsoft.com/office/drawing/2014/main" id="{29BA72FB-0509-D5A6-A428-C04D61940FDF}"/>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7A41AA42-3BC3-3AD2-2ABB-08BBCBE285E6}"/>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1720724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FC33-B5E7-5DF6-ADCE-A761CEA7383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9BA230-E04A-73B0-7F62-8F5F992261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2BAB055-3B10-6F28-A02E-D98B70DDED8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5F30A07-EA40-410E-6709-F2573705A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4C3F6D6-E78B-E627-5908-5D288383301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CC660D-E21E-2830-759A-74E2C243EDC0}"/>
              </a:ext>
            </a:extLst>
          </p:cNvPr>
          <p:cNvSpPr>
            <a:spLocks noGrp="1"/>
          </p:cNvSpPr>
          <p:nvPr>
            <p:ph type="dt" sz="half" idx="10"/>
          </p:nvPr>
        </p:nvSpPr>
        <p:spPr>
          <a:xfrm>
            <a:off x="838200" y="6356350"/>
            <a:ext cx="2743200" cy="365125"/>
          </a:xfrm>
          <a:prstGeom prst="rect">
            <a:avLst/>
          </a:prstGeom>
        </p:spPr>
        <p:txBody>
          <a:bodyPr/>
          <a:lstStyle/>
          <a:p>
            <a:endParaRPr lang="en-GB"/>
          </a:p>
        </p:txBody>
      </p:sp>
      <p:sp>
        <p:nvSpPr>
          <p:cNvPr id="8" name="Footer Placeholder 7">
            <a:extLst>
              <a:ext uri="{FF2B5EF4-FFF2-40B4-BE49-F238E27FC236}">
                <a16:creationId xmlns:a16="http://schemas.microsoft.com/office/drawing/2014/main" id="{B84A6BB5-FAC6-4272-CEE6-CA31EF60561F}"/>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3F6E85E2-6240-231D-3A9B-5C16DAD6A197}"/>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3907131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C66B8C-5FA1-9315-6AEB-2FD3980D9476}"/>
              </a:ext>
            </a:extLst>
          </p:cNvPr>
          <p:cNvSpPr>
            <a:spLocks noGrp="1"/>
          </p:cNvSpPr>
          <p:nvPr>
            <p:ph type="title"/>
          </p:nvPr>
        </p:nvSpPr>
        <p:spPr>
          <a:xfrm>
            <a:off x="1341755" y="339334"/>
            <a:ext cx="10515600" cy="1054972"/>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6B951E1-166E-98A2-4318-E0C01E97DF5E}"/>
              </a:ext>
            </a:extLst>
          </p:cNvPr>
          <p:cNvSpPr>
            <a:spLocks noGrp="1"/>
          </p:cNvSpPr>
          <p:nvPr>
            <p:ph type="body" idx="1"/>
          </p:nvPr>
        </p:nvSpPr>
        <p:spPr>
          <a:xfrm>
            <a:off x="1341755" y="1591396"/>
            <a:ext cx="10515599" cy="492726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a:extLst>
              <a:ext uri="{FF2B5EF4-FFF2-40B4-BE49-F238E27FC236}">
                <a16:creationId xmlns:a16="http://schemas.microsoft.com/office/drawing/2014/main" id="{B68D291E-81C2-013E-D1D4-B6407434E054}"/>
              </a:ext>
            </a:extLst>
          </p:cNvPr>
          <p:cNvSpPr/>
          <p:nvPr/>
        </p:nvSpPr>
        <p:spPr>
          <a:xfrm>
            <a:off x="182880" y="142242"/>
            <a:ext cx="792480" cy="6575904"/>
          </a:xfrm>
          <a:prstGeom prst="rect">
            <a:avLst/>
          </a:prstGeom>
          <a:solidFill>
            <a:srgbClr val="508784"/>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spcBef>
                <a:spcPts val="600"/>
              </a:spcBef>
              <a:spcAft>
                <a:spcPts val="0"/>
              </a:spcAft>
            </a:pPr>
            <a:r>
              <a:rPr lang="en-GB" sz="1600" b="1">
                <a:solidFill>
                  <a:schemeClr val="accent3">
                    <a:lumMod val="60000"/>
                    <a:lumOff val="40000"/>
                  </a:schemeClr>
                </a:solidFill>
              </a:rPr>
              <a:t>B</a:t>
            </a:r>
            <a:r>
              <a:rPr lang="en-VN" sz="1600" b="1">
                <a:solidFill>
                  <a:schemeClr val="accent3">
                    <a:lumMod val="60000"/>
                    <a:lumOff val="40000"/>
                  </a:schemeClr>
                </a:solidFill>
              </a:rPr>
              <a:t>ài giảng </a:t>
            </a:r>
            <a:r>
              <a:rPr lang="en-VN" sz="1800" b="1">
                <a:solidFill>
                  <a:schemeClr val="accent3">
                    <a:lumMod val="60000"/>
                    <a:lumOff val="40000"/>
                  </a:schemeClr>
                </a:solidFill>
              </a:rPr>
              <a:t>Nhập môn DIGITAL MARKETING </a:t>
            </a:r>
            <a:r>
              <a:rPr lang="en-VN" sz="1600" b="1" i="1">
                <a:solidFill>
                  <a:schemeClr val="accent3">
                    <a:lumMod val="60000"/>
                    <a:lumOff val="40000"/>
                  </a:schemeClr>
                </a:solidFill>
              </a:rPr>
              <a:t>(T1-2024)</a:t>
            </a:r>
          </a:p>
          <a:p>
            <a:pPr algn="ctr">
              <a:spcBef>
                <a:spcPts val="600"/>
              </a:spcBef>
              <a:spcAft>
                <a:spcPts val="0"/>
              </a:spcAft>
            </a:pPr>
            <a:r>
              <a:rPr lang="en-VN" sz="1400" b="1" i="1">
                <a:solidFill>
                  <a:schemeClr val="accent3">
                    <a:lumMod val="60000"/>
                    <a:lumOff val="40000"/>
                  </a:schemeClr>
                </a:solidFill>
                <a:latin typeface="Palatino Linotype" panose="02040502050505030304" pitchFamily="18" charset="0"/>
              </a:rPr>
              <a:t>BM. QT bán hàng &amp; Digital Marketing – K</a:t>
            </a:r>
            <a:r>
              <a:rPr lang="en-GB" sz="1400" b="1" i="1">
                <a:solidFill>
                  <a:schemeClr val="accent3">
                    <a:lumMod val="60000"/>
                    <a:lumOff val="40000"/>
                  </a:schemeClr>
                </a:solidFill>
                <a:latin typeface="Palatino Linotype" panose="02040502050505030304" pitchFamily="18" charset="0"/>
              </a:rPr>
              <a:t>h</a:t>
            </a:r>
            <a:r>
              <a:rPr lang="en-VN" sz="1400" b="1" i="1">
                <a:solidFill>
                  <a:schemeClr val="accent3">
                    <a:lumMod val="60000"/>
                    <a:lumOff val="40000"/>
                  </a:schemeClr>
                </a:solidFill>
                <a:latin typeface="Palatino Linotype" panose="02040502050505030304" pitchFamily="18" charset="0"/>
              </a:rPr>
              <a:t>oa Marketing – ĐH. KTQD</a:t>
            </a:r>
          </a:p>
        </p:txBody>
      </p:sp>
      <p:sp>
        <p:nvSpPr>
          <p:cNvPr id="6" name="Half Frame 6">
            <a:extLst>
              <a:ext uri="{FF2B5EF4-FFF2-40B4-BE49-F238E27FC236}">
                <a16:creationId xmlns:a16="http://schemas.microsoft.com/office/drawing/2014/main" id="{2FF3837A-D30E-C86A-F5BA-27F2DD3425FE}"/>
              </a:ext>
            </a:extLst>
          </p:cNvPr>
          <p:cNvSpPr/>
          <p:nvPr/>
        </p:nvSpPr>
        <p:spPr>
          <a:xfrm rot="10800000">
            <a:off x="10327623" y="6014718"/>
            <a:ext cx="1712610" cy="703425"/>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
        <p:nvSpPr>
          <p:cNvPr id="12" name="Half Frame 6">
            <a:extLst>
              <a:ext uri="{FF2B5EF4-FFF2-40B4-BE49-F238E27FC236}">
                <a16:creationId xmlns:a16="http://schemas.microsoft.com/office/drawing/2014/main" id="{ED048576-5088-DA1B-DD0A-7ABF10A157D3}"/>
              </a:ext>
            </a:extLst>
          </p:cNvPr>
          <p:cNvSpPr/>
          <p:nvPr/>
        </p:nvSpPr>
        <p:spPr>
          <a:xfrm flipH="1">
            <a:off x="10327625" y="139854"/>
            <a:ext cx="1712609" cy="703425"/>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Tree>
    <p:extLst>
      <p:ext uri="{BB962C8B-B14F-4D97-AF65-F5344CB8AC3E}">
        <p14:creationId xmlns:p14="http://schemas.microsoft.com/office/powerpoint/2010/main" val="389941742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Lst>
  <p:hf sldNum="0" hdr="0" ftr="0" dt="0"/>
  <p:txStyles>
    <p:titleStyle>
      <a:lvl1pPr algn="l" defTabSz="914400" rtl="0" eaLnBrk="1" latinLnBrk="0" hangingPunct="1">
        <a:lnSpc>
          <a:spcPct val="90000"/>
        </a:lnSpc>
        <a:spcBef>
          <a:spcPct val="0"/>
        </a:spcBef>
        <a:buNone/>
        <a:defRPr sz="4400" b="1" kern="1200">
          <a:solidFill>
            <a:srgbClr val="467A78"/>
          </a:solidFill>
          <a:latin typeface="Montserrat" pitchFamily="2" charset="77"/>
          <a:ea typeface="+mj-ea"/>
          <a:cs typeface="Times New Roman" panose="02020603050405020304" pitchFamily="18" charset="0"/>
        </a:defRPr>
      </a:lvl1pPr>
    </p:titleStyle>
    <p:bodyStyle>
      <a:lvl1pPr marL="228600" indent="-228600" algn="l" defTabSz="914400" rtl="0" eaLnBrk="1" latinLnBrk="0" hangingPunct="1">
        <a:lnSpc>
          <a:spcPct val="120000"/>
        </a:lnSpc>
        <a:spcBef>
          <a:spcPts val="600"/>
        </a:spcBef>
        <a:spcAft>
          <a:spcPts val="600"/>
        </a:spcAft>
        <a:buFont typeface="Arial" panose="020B0604020202020204" pitchFamily="34" charset="0"/>
        <a:buChar char="•"/>
        <a:defRPr sz="2000" kern="1200">
          <a:solidFill>
            <a:schemeClr val="tx1"/>
          </a:solidFill>
          <a:latin typeface="Montserrat" pitchFamily="2" charset="77"/>
          <a:ea typeface="+mn-ea"/>
          <a:cs typeface="Times New Roman" panose="02020603050405020304" pitchFamily="18" charset="0"/>
        </a:defRPr>
      </a:lvl1pPr>
      <a:lvl2pPr marL="685800" indent="-228600" algn="l" defTabSz="914400" rtl="0" eaLnBrk="1" latinLnBrk="0" hangingPunct="1">
        <a:lnSpc>
          <a:spcPct val="120000"/>
        </a:lnSpc>
        <a:spcBef>
          <a:spcPts val="600"/>
        </a:spcBef>
        <a:spcAft>
          <a:spcPts val="600"/>
        </a:spcAft>
        <a:buFont typeface="Arial" panose="020B0604020202020204" pitchFamily="34" charset="0"/>
        <a:buChar char="•"/>
        <a:defRPr sz="1800" kern="1200">
          <a:solidFill>
            <a:schemeClr val="tx1"/>
          </a:solidFill>
          <a:latin typeface="Montserrat" pitchFamily="2" charset="77"/>
          <a:ea typeface="+mn-ea"/>
          <a:cs typeface="Times New Roman" panose="02020603050405020304" pitchFamily="18" charset="0"/>
        </a:defRPr>
      </a:lvl2pPr>
      <a:lvl3pPr marL="1143000" indent="-228600" algn="l" defTabSz="914400" rtl="0" eaLnBrk="1" latinLnBrk="0" hangingPunct="1">
        <a:lnSpc>
          <a:spcPct val="120000"/>
        </a:lnSpc>
        <a:spcBef>
          <a:spcPts val="600"/>
        </a:spcBef>
        <a:spcAft>
          <a:spcPts val="600"/>
        </a:spcAft>
        <a:buFont typeface="Arial" panose="020B0604020202020204" pitchFamily="34" charset="0"/>
        <a:buChar char="•"/>
        <a:defRPr sz="1800" kern="1200">
          <a:solidFill>
            <a:schemeClr val="tx1"/>
          </a:solidFill>
          <a:latin typeface="Montserrat" pitchFamily="2" charset="77"/>
          <a:ea typeface="+mn-ea"/>
          <a:cs typeface="Times New Roman" panose="02020603050405020304" pitchFamily="18" charset="0"/>
        </a:defRPr>
      </a:lvl3pPr>
      <a:lvl4pPr marL="1600200" indent="-228600" algn="l" defTabSz="914400" rtl="0" eaLnBrk="1" latinLnBrk="0" hangingPunct="1">
        <a:lnSpc>
          <a:spcPct val="120000"/>
        </a:lnSpc>
        <a:spcBef>
          <a:spcPts val="600"/>
        </a:spcBef>
        <a:spcAft>
          <a:spcPts val="600"/>
        </a:spcAft>
        <a:buFont typeface="Arial" panose="020B0604020202020204" pitchFamily="34" charset="0"/>
        <a:buChar char="•"/>
        <a:defRPr sz="1600" kern="1200">
          <a:solidFill>
            <a:schemeClr val="tx1"/>
          </a:solidFill>
          <a:latin typeface="Montserrat" pitchFamily="2" charset="77"/>
          <a:ea typeface="+mn-ea"/>
          <a:cs typeface="Times New Roman" panose="02020603050405020304" pitchFamily="18" charset="0"/>
        </a:defRPr>
      </a:lvl4pPr>
      <a:lvl5pPr marL="2057400" indent="-228600" algn="l" defTabSz="914400" rtl="0" eaLnBrk="1" latinLnBrk="0" hangingPunct="1">
        <a:lnSpc>
          <a:spcPct val="120000"/>
        </a:lnSpc>
        <a:spcBef>
          <a:spcPts val="600"/>
        </a:spcBef>
        <a:spcAft>
          <a:spcPts val="600"/>
        </a:spcAft>
        <a:buFont typeface="Arial" panose="020B0604020202020204" pitchFamily="34" charset="0"/>
        <a:buChar char="•"/>
        <a:defRPr sz="1600" kern="1200">
          <a:solidFill>
            <a:schemeClr val="tx1"/>
          </a:solidFill>
          <a:latin typeface="Montserrat" pitchFamily="2" charset="77"/>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BB76ED-CC6B-EDC6-8C20-C02F3FEF330A}"/>
              </a:ext>
            </a:extLst>
          </p:cNvPr>
          <p:cNvSpPr>
            <a:spLocks noGrp="1"/>
          </p:cNvSpPr>
          <p:nvPr>
            <p:ph type="title"/>
          </p:nvPr>
        </p:nvSpPr>
        <p:spPr>
          <a:xfrm>
            <a:off x="1617365" y="982934"/>
            <a:ext cx="9591203" cy="4847571"/>
          </a:xfrm>
        </p:spPr>
        <p:txBody>
          <a:bodyPr>
            <a:normAutofit/>
          </a:bodyPr>
          <a:lstStyle/>
          <a:p>
            <a:pPr algn="ctr">
              <a:lnSpc>
                <a:spcPct val="150000"/>
              </a:lnSpc>
            </a:pPr>
            <a:r>
              <a:rPr lang="en-VN" sz="5300" dirty="0">
                <a:latin typeface="Arial" panose="020B0604020202020204" pitchFamily="34" charset="0"/>
                <a:cs typeface="Arial" panose="020B0604020202020204" pitchFamily="34" charset="0"/>
              </a:rPr>
              <a:t>Chapter 8: </a:t>
            </a:r>
            <a:br>
              <a:rPr lang="en-VN" dirty="0"/>
            </a:br>
            <a:r>
              <a:rPr lang="en-US" sz="5300" dirty="0">
                <a:latin typeface="Arial" panose="020B0604020202020204" pitchFamily="34" charset="0"/>
                <a:cs typeface="Arial" panose="020B0604020202020204" pitchFamily="34" charset="0"/>
              </a:rPr>
              <a:t>Campaign planning for digital media</a:t>
            </a:r>
            <a:endParaRPr lang="en-US" sz="4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20751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E6A1B-2E9E-6783-6BAB-6C0B40EFC133}"/>
              </a:ext>
            </a:extLst>
          </p:cNvPr>
          <p:cNvSpPr>
            <a:spLocks noGrp="1"/>
          </p:cNvSpPr>
          <p:nvPr>
            <p:ph type="title"/>
          </p:nvPr>
        </p:nvSpPr>
        <p:spPr>
          <a:xfrm>
            <a:off x="1271464" y="188640"/>
            <a:ext cx="10515600" cy="1054972"/>
          </a:xfrm>
        </p:spPr>
        <p:txBody>
          <a:bodyPr>
            <a:normAutofit fontScale="90000"/>
          </a:bodyPr>
          <a:lstStyle/>
          <a:p>
            <a:r>
              <a:rPr lang="en-VN"/>
              <a:t>Steps in </a:t>
            </a:r>
            <a:r>
              <a:rPr lang="en-US"/>
              <a:t>planning an integrated campaign or an online customer acquisition plan</a:t>
            </a:r>
            <a:endParaRPr lang="en-VN"/>
          </a:p>
        </p:txBody>
      </p:sp>
      <p:sp>
        <p:nvSpPr>
          <p:cNvPr id="3" name="Content Placeholder 2">
            <a:extLst>
              <a:ext uri="{FF2B5EF4-FFF2-40B4-BE49-F238E27FC236}">
                <a16:creationId xmlns:a16="http://schemas.microsoft.com/office/drawing/2014/main" id="{8E13911D-EC10-3697-DCD8-435514DAF51C}"/>
              </a:ext>
            </a:extLst>
          </p:cNvPr>
          <p:cNvSpPr>
            <a:spLocks noGrp="1"/>
          </p:cNvSpPr>
          <p:nvPr>
            <p:ph idx="1"/>
          </p:nvPr>
        </p:nvSpPr>
        <p:spPr/>
        <p:txBody>
          <a:bodyPr/>
          <a:lstStyle/>
          <a:p>
            <a:r>
              <a:rPr lang="en-US" sz="1800">
                <a:effectLst/>
                <a:latin typeface="HelveticaNeueLTW1G"/>
              </a:rPr>
              <a:t>Step 1. Goal setting and tracking for interactive marketing communications </a:t>
            </a:r>
            <a:endParaRPr lang="en-US"/>
          </a:p>
          <a:p>
            <a:r>
              <a:rPr lang="en-US" sz="1800">
                <a:effectLst/>
                <a:latin typeface="HelveticaNeueLTW1G"/>
              </a:rPr>
              <a:t>Step 2. Campaign insight </a:t>
            </a:r>
            <a:endParaRPr lang="en-US"/>
          </a:p>
          <a:p>
            <a:r>
              <a:rPr lang="en-US" sz="1800">
                <a:effectLst/>
                <a:latin typeface="HelveticaNeueLTW1G"/>
              </a:rPr>
              <a:t>Step 3. Segmentation and targeting </a:t>
            </a:r>
            <a:endParaRPr lang="en-US">
              <a:effectLst/>
            </a:endParaRPr>
          </a:p>
          <a:p>
            <a:r>
              <a:rPr lang="en-US" sz="1800">
                <a:effectLst/>
                <a:latin typeface="HelveticaNeueLTW1G"/>
              </a:rPr>
              <a:t>Step 4. Big idea, offer, message development and creative </a:t>
            </a:r>
            <a:endParaRPr lang="en-US"/>
          </a:p>
          <a:p>
            <a:r>
              <a:rPr lang="en-US" sz="1800">
                <a:effectLst/>
                <a:latin typeface="HelveticaNeueLTW1G"/>
              </a:rPr>
              <a:t>Step 5. Budgeting and selecting the digital media mix </a:t>
            </a:r>
            <a:endParaRPr lang="en-US"/>
          </a:p>
          <a:p>
            <a:r>
              <a:rPr lang="en-US" sz="1800">
                <a:effectLst/>
                <a:latin typeface="HelveticaNeueLTW1G"/>
              </a:rPr>
              <a:t>Step 6. Integration into overall media schedule or plan </a:t>
            </a:r>
            <a:endParaRPr lang="en-US"/>
          </a:p>
          <a:p>
            <a:pPr marL="0" indent="0">
              <a:buNone/>
            </a:pPr>
            <a:endParaRPr lang="en-VN"/>
          </a:p>
        </p:txBody>
      </p:sp>
      <p:pic>
        <p:nvPicPr>
          <p:cNvPr id="1025" name="Picture 1" descr="page399image3698496">
            <a:extLst>
              <a:ext uri="{FF2B5EF4-FFF2-40B4-BE49-F238E27FC236}">
                <a16:creationId xmlns:a16="http://schemas.microsoft.com/office/drawing/2014/main" id="{497A042A-B61D-31DA-2B4D-7A028FBA89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842000" cy="3683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age399image3698496">
            <a:extLst>
              <a:ext uri="{FF2B5EF4-FFF2-40B4-BE49-F238E27FC236}">
                <a16:creationId xmlns:a16="http://schemas.microsoft.com/office/drawing/2014/main" id="{85D81534-2699-C7E2-10A8-C494F8358B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842000" cy="368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85585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6063-B3E7-4BFC-D449-415E78572D1A}"/>
              </a:ext>
            </a:extLst>
          </p:cNvPr>
          <p:cNvSpPr>
            <a:spLocks noGrp="1"/>
          </p:cNvSpPr>
          <p:nvPr>
            <p:ph type="title"/>
          </p:nvPr>
        </p:nvSpPr>
        <p:spPr>
          <a:xfrm>
            <a:off x="1166509" y="188640"/>
            <a:ext cx="10515600" cy="1054972"/>
          </a:xfrm>
        </p:spPr>
        <p:txBody>
          <a:bodyPr>
            <a:noAutofit/>
          </a:bodyPr>
          <a:lstStyle/>
          <a:p>
            <a:pPr algn="ctr"/>
            <a:r>
              <a:rPr lang="en-US" sz="3200" b="0">
                <a:solidFill>
                  <a:schemeClr val="accent1"/>
                </a:solidFill>
              </a:rPr>
              <a:t>Step 1. Goal setting and tracking for interactive marketing communications </a:t>
            </a:r>
          </a:p>
        </p:txBody>
      </p:sp>
      <p:sp>
        <p:nvSpPr>
          <p:cNvPr id="3" name="Content Placeholder 2">
            <a:extLst>
              <a:ext uri="{FF2B5EF4-FFF2-40B4-BE49-F238E27FC236}">
                <a16:creationId xmlns:a16="http://schemas.microsoft.com/office/drawing/2014/main" id="{450C180D-D1BD-4881-7624-7B410565241D}"/>
              </a:ext>
            </a:extLst>
          </p:cNvPr>
          <p:cNvSpPr>
            <a:spLocks noGrp="1"/>
          </p:cNvSpPr>
          <p:nvPr>
            <p:ph idx="1"/>
          </p:nvPr>
        </p:nvSpPr>
        <p:spPr>
          <a:xfrm>
            <a:off x="1127449" y="1394306"/>
            <a:ext cx="5760640" cy="4933705"/>
          </a:xfrm>
        </p:spPr>
        <p:txBody>
          <a:bodyPr/>
          <a:lstStyle/>
          <a:p>
            <a:pPr lvl="1"/>
            <a:r>
              <a:rPr lang="en-US" sz="2000" b="1">
                <a:effectLst/>
              </a:rPr>
              <a:t>Annual marketing communications objectives </a:t>
            </a:r>
            <a:endParaRPr lang="en-US" sz="2000"/>
          </a:p>
          <a:p>
            <a:pPr lvl="1"/>
            <a:r>
              <a:rPr lang="en-US" sz="2000" b="1">
                <a:effectLst/>
              </a:rPr>
              <a:t>Campaign-specific communications objectives. </a:t>
            </a:r>
            <a:endParaRPr lang="en-US" sz="2400"/>
          </a:p>
          <a:p>
            <a:pPr lvl="3"/>
            <a:r>
              <a:rPr lang="en-US" sz="2000"/>
              <a:t>brand-building campaign </a:t>
            </a:r>
          </a:p>
          <a:p>
            <a:pPr lvl="3"/>
            <a:r>
              <a:rPr lang="en-US" sz="2000"/>
              <a:t>direct-response campaigns </a:t>
            </a:r>
          </a:p>
          <a:p>
            <a:pPr lvl="3"/>
            <a:r>
              <a:rPr lang="en-US" sz="2000"/>
              <a:t>brand-response campaigns,</a:t>
            </a:r>
            <a:endParaRPr lang="en-VN" sz="2000"/>
          </a:p>
        </p:txBody>
      </p:sp>
      <p:pic>
        <p:nvPicPr>
          <p:cNvPr id="6" name="Picture 5" descr="A screenshot of a computer&#10;&#10;Description automatically generated">
            <a:extLst>
              <a:ext uri="{FF2B5EF4-FFF2-40B4-BE49-F238E27FC236}">
                <a16:creationId xmlns:a16="http://schemas.microsoft.com/office/drawing/2014/main" id="{47718884-E4C6-62D0-1690-F0883C402339}"/>
              </a:ext>
            </a:extLst>
          </p:cNvPr>
          <p:cNvPicPr>
            <a:picLocks noChangeAspect="1"/>
          </p:cNvPicPr>
          <p:nvPr/>
        </p:nvPicPr>
        <p:blipFill rotWithShape="1">
          <a:blip r:embed="rId3">
            <a:extLst>
              <a:ext uri="{28A0092B-C50C-407E-A947-70E740481C1C}">
                <a14:useLocalDpi xmlns:a14="http://schemas.microsoft.com/office/drawing/2010/main" val="0"/>
              </a:ext>
            </a:extLst>
          </a:blip>
          <a:srcRect l="21606" t="10869" r="29292" b="16380"/>
          <a:stretch/>
        </p:blipFill>
        <p:spPr>
          <a:xfrm>
            <a:off x="6424309" y="1394306"/>
            <a:ext cx="5760640" cy="5463694"/>
          </a:xfrm>
          <a:prstGeom prst="rect">
            <a:avLst/>
          </a:prstGeom>
        </p:spPr>
      </p:pic>
    </p:spTree>
    <p:extLst>
      <p:ext uri="{BB962C8B-B14F-4D97-AF65-F5344CB8AC3E}">
        <p14:creationId xmlns:p14="http://schemas.microsoft.com/office/powerpoint/2010/main" val="3158935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86063-B3E7-4BFC-D449-415E78572D1A}"/>
              </a:ext>
            </a:extLst>
          </p:cNvPr>
          <p:cNvSpPr>
            <a:spLocks noGrp="1"/>
          </p:cNvSpPr>
          <p:nvPr>
            <p:ph type="title"/>
          </p:nvPr>
        </p:nvSpPr>
        <p:spPr>
          <a:xfrm>
            <a:off x="1341754" y="188640"/>
            <a:ext cx="10515600" cy="1054972"/>
          </a:xfrm>
        </p:spPr>
        <p:txBody>
          <a:bodyPr>
            <a:noAutofit/>
          </a:bodyPr>
          <a:lstStyle/>
          <a:p>
            <a:pPr algn="ctr"/>
            <a:r>
              <a:rPr lang="en-US" sz="3200" b="0">
                <a:solidFill>
                  <a:schemeClr val="accent1"/>
                </a:solidFill>
              </a:rPr>
              <a:t>Step 1. Goal setting and tracking for interactive marketing communications </a:t>
            </a:r>
            <a:endParaRPr lang="en-VN" sz="3200"/>
          </a:p>
        </p:txBody>
      </p:sp>
      <p:pic>
        <p:nvPicPr>
          <p:cNvPr id="4" name="Picture 3">
            <a:extLst>
              <a:ext uri="{FF2B5EF4-FFF2-40B4-BE49-F238E27FC236}">
                <a16:creationId xmlns:a16="http://schemas.microsoft.com/office/drawing/2014/main" id="{090788B9-6438-96CE-6BC6-14420988BA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79374" y="1321180"/>
            <a:ext cx="3240360" cy="4550531"/>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BD6D4013-6F93-7EEC-BFAE-41ACE14DEAEA}"/>
              </a:ext>
            </a:extLst>
          </p:cNvPr>
          <p:cNvSpPr txBox="1"/>
          <p:nvPr/>
        </p:nvSpPr>
        <p:spPr>
          <a:xfrm>
            <a:off x="2639616" y="5949280"/>
            <a:ext cx="7622975" cy="923330"/>
          </a:xfrm>
          <a:prstGeom prst="rect">
            <a:avLst/>
          </a:prstGeom>
          <a:noFill/>
        </p:spPr>
        <p:txBody>
          <a:bodyPr wrap="square" rtlCol="0">
            <a:spAutoFit/>
          </a:bodyPr>
          <a:lstStyle/>
          <a:p>
            <a:r>
              <a:rPr lang="en-US" sz="1800" b="1">
                <a:solidFill>
                  <a:srgbClr val="00CE89"/>
                </a:solidFill>
                <a:effectLst/>
                <a:latin typeface="HelveticaNeueLTW1G"/>
              </a:rPr>
              <a:t>Figure 8.3 </a:t>
            </a:r>
            <a:r>
              <a:rPr lang="en-US" sz="1800">
                <a:effectLst/>
                <a:latin typeface="HelveticaNeueLTW1G"/>
              </a:rPr>
              <a:t>Measures used for setting campaign objectives or assessing </a:t>
            </a:r>
          </a:p>
          <a:p>
            <a:r>
              <a:rPr lang="en-US" sz="1800">
                <a:effectLst/>
                <a:latin typeface="HelveticaNeueLTW1G"/>
              </a:rPr>
              <a:t>campaign success, increasing in sophistication from bottom to top </a:t>
            </a:r>
            <a:endParaRPr lang="en-US"/>
          </a:p>
          <a:p>
            <a:endParaRPr lang="en-VN"/>
          </a:p>
        </p:txBody>
      </p:sp>
    </p:spTree>
    <p:extLst>
      <p:ext uri="{BB962C8B-B14F-4D97-AF65-F5344CB8AC3E}">
        <p14:creationId xmlns:p14="http://schemas.microsoft.com/office/powerpoint/2010/main" val="10411680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2B452-12AB-DA73-E1DE-5258732AABA4}"/>
              </a:ext>
            </a:extLst>
          </p:cNvPr>
          <p:cNvSpPr>
            <a:spLocks noGrp="1"/>
          </p:cNvSpPr>
          <p:nvPr>
            <p:ph type="title"/>
          </p:nvPr>
        </p:nvSpPr>
        <p:spPr/>
        <p:txBody>
          <a:bodyPr>
            <a:normAutofit/>
          </a:bodyPr>
          <a:lstStyle/>
          <a:p>
            <a:r>
              <a:rPr lang="en-US" sz="3200" b="0">
                <a:effectLst/>
                <a:latin typeface="Source Sans Pro" panose="020B0503030403020204" pitchFamily="34" charset="0"/>
                <a:ea typeface="Source Sans Pro" panose="020B0503030403020204" pitchFamily="34" charset="0"/>
              </a:rPr>
              <a:t>Terminology for measuring digital media </a:t>
            </a:r>
            <a:endParaRPr lang="en-US" sz="3200" b="0">
              <a:latin typeface="Source Sans Pro" panose="020B0503030403020204" pitchFamily="34" charset="0"/>
              <a:ea typeface="Source Sans Pro" panose="020B0503030403020204" pitchFamily="34" charset="0"/>
            </a:endParaRPr>
          </a:p>
        </p:txBody>
      </p:sp>
      <p:graphicFrame>
        <p:nvGraphicFramePr>
          <p:cNvPr id="4" name="Content Placeholder 3">
            <a:extLst>
              <a:ext uri="{FF2B5EF4-FFF2-40B4-BE49-F238E27FC236}">
                <a16:creationId xmlns:a16="http://schemas.microsoft.com/office/drawing/2014/main" id="{6C606BE0-01CE-1F09-37F2-FED42DA59F26}"/>
              </a:ext>
            </a:extLst>
          </p:cNvPr>
          <p:cNvGraphicFramePr>
            <a:graphicFrameLocks noGrp="1"/>
          </p:cNvGraphicFramePr>
          <p:nvPr>
            <p:ph idx="1"/>
            <p:extLst>
              <p:ext uri="{D42A27DB-BD31-4B8C-83A1-F6EECF244321}">
                <p14:modId xmlns:p14="http://schemas.microsoft.com/office/powerpoint/2010/main" val="1409786615"/>
              </p:ext>
            </p:extLst>
          </p:nvPr>
        </p:nvGraphicFramePr>
        <p:xfrm>
          <a:off x="1703512" y="1236296"/>
          <a:ext cx="3888432" cy="5347066"/>
        </p:xfrm>
        <a:graphic>
          <a:graphicData uri="http://schemas.openxmlformats.org/drawingml/2006/table">
            <a:tbl>
              <a:tblPr firstRow="1" bandRow="1">
                <a:tableStyleId>{5940675A-B579-460E-94D1-54222C63F5DA}</a:tableStyleId>
              </a:tblPr>
              <a:tblGrid>
                <a:gridCol w="684797">
                  <a:extLst>
                    <a:ext uri="{9D8B030D-6E8A-4147-A177-3AD203B41FA5}">
                      <a16:colId xmlns:a16="http://schemas.microsoft.com/office/drawing/2014/main" val="419442275"/>
                    </a:ext>
                  </a:extLst>
                </a:gridCol>
                <a:gridCol w="3203635">
                  <a:extLst>
                    <a:ext uri="{9D8B030D-6E8A-4147-A177-3AD203B41FA5}">
                      <a16:colId xmlns:a16="http://schemas.microsoft.com/office/drawing/2014/main" val="2577560537"/>
                    </a:ext>
                  </a:extLst>
                </a:gridCol>
              </a:tblGrid>
              <a:tr h="1020648">
                <a:tc>
                  <a:txBody>
                    <a:bodyPr/>
                    <a:lstStyle/>
                    <a:p>
                      <a:endParaRPr lang="en-VN"/>
                    </a:p>
                  </a:txBody>
                  <a:tcPr/>
                </a:tc>
                <a:tc>
                  <a:txBody>
                    <a:bodyPr/>
                    <a:lstStyle/>
                    <a:p>
                      <a:r>
                        <a:rPr lang="en-GB" sz="1800" b="1">
                          <a:solidFill>
                            <a:srgbClr val="007FFF"/>
                          </a:solidFill>
                          <a:effectLst/>
                        </a:rPr>
                        <a:t>Opportunities to see (OTS)</a:t>
                      </a:r>
                    </a:p>
                    <a:p>
                      <a:r>
                        <a:rPr lang="en-GB" sz="1800" b="1">
                          <a:solidFill>
                            <a:srgbClr val="007FFF"/>
                          </a:solidFill>
                          <a:effectLst/>
                        </a:rPr>
                        <a:t>Impressions</a:t>
                      </a:r>
                      <a:endParaRPr lang="en-VN"/>
                    </a:p>
                  </a:txBody>
                  <a:tcPr/>
                </a:tc>
                <a:extLst>
                  <a:ext uri="{0D108BD9-81ED-4DB2-BD59-A6C34878D82A}">
                    <a16:rowId xmlns:a16="http://schemas.microsoft.com/office/drawing/2014/main" val="1108721685"/>
                  </a:ext>
                </a:extLst>
              </a:tr>
              <a:tr h="413930">
                <a:tc>
                  <a:txBody>
                    <a:bodyPr/>
                    <a:lstStyle/>
                    <a:p>
                      <a:endParaRPr lang="en-V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a:solidFill>
                            <a:srgbClr val="007FFF"/>
                          </a:solidFill>
                          <a:effectLst/>
                        </a:rPr>
                        <a:t>Visitor session (visit) </a:t>
                      </a:r>
                      <a:endParaRPr lang="en-GB"/>
                    </a:p>
                  </a:txBody>
                  <a:tcPr/>
                </a:tc>
                <a:extLst>
                  <a:ext uri="{0D108BD9-81ED-4DB2-BD59-A6C34878D82A}">
                    <a16:rowId xmlns:a16="http://schemas.microsoft.com/office/drawing/2014/main" val="109401966"/>
                  </a:ext>
                </a:extLst>
              </a:tr>
              <a:tr h="413930">
                <a:tc>
                  <a:txBody>
                    <a:bodyPr/>
                    <a:lstStyle/>
                    <a:p>
                      <a:endParaRPr lang="en-V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a:solidFill>
                            <a:srgbClr val="007FFF"/>
                          </a:solidFill>
                          <a:effectLst/>
                        </a:rPr>
                        <a:t>Unique visitor </a:t>
                      </a:r>
                      <a:endParaRPr lang="en-GB" sz="1800" b="1">
                        <a:solidFill>
                          <a:srgbClr val="007FFF"/>
                        </a:solidFill>
                        <a:effectLst/>
                        <a:latin typeface="HelveticaNeueLTW1G"/>
                      </a:endParaRPr>
                    </a:p>
                  </a:txBody>
                  <a:tcPr/>
                </a:tc>
                <a:extLst>
                  <a:ext uri="{0D108BD9-81ED-4DB2-BD59-A6C34878D82A}">
                    <a16:rowId xmlns:a16="http://schemas.microsoft.com/office/drawing/2014/main" val="3700828458"/>
                  </a:ext>
                </a:extLst>
              </a:tr>
              <a:tr h="413930">
                <a:tc>
                  <a:txBody>
                    <a:bodyPr/>
                    <a:lstStyle/>
                    <a:p>
                      <a:endParaRPr lang="en-VN"/>
                    </a:p>
                  </a:txBody>
                  <a:tcPr/>
                </a:tc>
                <a:tc>
                  <a:txBody>
                    <a:bodyPr/>
                    <a:lstStyle/>
                    <a:p>
                      <a:r>
                        <a:rPr lang="en-GB" sz="1800" b="1">
                          <a:solidFill>
                            <a:srgbClr val="007FFF"/>
                          </a:solidFill>
                          <a:effectLst/>
                        </a:rPr>
                        <a:t>Conversion rate</a:t>
                      </a:r>
                      <a:endParaRPr lang="en-VN"/>
                    </a:p>
                  </a:txBody>
                  <a:tcPr/>
                </a:tc>
                <a:extLst>
                  <a:ext uri="{0D108BD9-81ED-4DB2-BD59-A6C34878D82A}">
                    <a16:rowId xmlns:a16="http://schemas.microsoft.com/office/drawing/2014/main" val="2140104450"/>
                  </a:ext>
                </a:extLst>
              </a:tr>
              <a:tr h="413930">
                <a:tc>
                  <a:txBody>
                    <a:bodyPr/>
                    <a:lstStyle/>
                    <a:p>
                      <a:endParaRPr lang="en-V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a:solidFill>
                            <a:srgbClr val="007FFF"/>
                          </a:solidFill>
                          <a:effectLst/>
                        </a:rPr>
                        <a:t>Bounce rate </a:t>
                      </a:r>
                      <a:endParaRPr lang="en-GB">
                        <a:effectLst/>
                      </a:endParaRPr>
                    </a:p>
                  </a:txBody>
                  <a:tcPr/>
                </a:tc>
                <a:extLst>
                  <a:ext uri="{0D108BD9-81ED-4DB2-BD59-A6C34878D82A}">
                    <a16:rowId xmlns:a16="http://schemas.microsoft.com/office/drawing/2014/main" val="1525551583"/>
                  </a:ext>
                </a:extLst>
              </a:tr>
              <a:tr h="413930">
                <a:tc>
                  <a:txBody>
                    <a:bodyPr/>
                    <a:lstStyle/>
                    <a:p>
                      <a:endParaRPr lang="en-V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a:solidFill>
                            <a:srgbClr val="007FFF"/>
                          </a:solidFill>
                          <a:effectLst/>
                        </a:rPr>
                        <a:t>Cost per click (CPC) </a:t>
                      </a:r>
                      <a:endParaRPr lang="en-GB">
                        <a:effectLst/>
                      </a:endParaRPr>
                    </a:p>
                  </a:txBody>
                  <a:tcPr/>
                </a:tc>
                <a:extLst>
                  <a:ext uri="{0D108BD9-81ED-4DB2-BD59-A6C34878D82A}">
                    <a16:rowId xmlns:a16="http://schemas.microsoft.com/office/drawing/2014/main" val="3854808318"/>
                  </a:ext>
                </a:extLst>
              </a:tr>
              <a:tr h="413930">
                <a:tc>
                  <a:txBody>
                    <a:bodyPr/>
                    <a:lstStyle/>
                    <a:p>
                      <a:endParaRPr lang="en-VN"/>
                    </a:p>
                  </a:txBody>
                  <a:tcPr/>
                </a:tc>
                <a:tc>
                  <a:txBody>
                    <a:bodyPr/>
                    <a:lstStyle/>
                    <a:p>
                      <a:r>
                        <a:rPr lang="en-GB" sz="1800" b="1">
                          <a:solidFill>
                            <a:srgbClr val="007FFF"/>
                          </a:solidFill>
                          <a:effectLst/>
                        </a:rPr>
                        <a:t>Cost per thousand (CPM)</a:t>
                      </a:r>
                      <a:endParaRPr lang="en-VN"/>
                    </a:p>
                  </a:txBody>
                  <a:tcPr/>
                </a:tc>
                <a:extLst>
                  <a:ext uri="{0D108BD9-81ED-4DB2-BD59-A6C34878D82A}">
                    <a16:rowId xmlns:a16="http://schemas.microsoft.com/office/drawing/2014/main" val="2755230363"/>
                  </a:ext>
                </a:extLst>
              </a:tr>
              <a:tr h="714454">
                <a:tc>
                  <a:txBody>
                    <a:bodyPr/>
                    <a:lstStyle/>
                    <a:p>
                      <a:endParaRPr lang="en-VN"/>
                    </a:p>
                  </a:txBody>
                  <a:tcPr/>
                </a:tc>
                <a:tc>
                  <a:txBody>
                    <a:bodyPr/>
                    <a:lstStyle/>
                    <a:p>
                      <a:r>
                        <a:rPr lang="en-GB" sz="1800" b="1">
                          <a:solidFill>
                            <a:srgbClr val="007FFF"/>
                          </a:solidFill>
                          <a:effectLst/>
                        </a:rPr>
                        <a:t>Cost per acquisition (CPA)</a:t>
                      </a:r>
                      <a:endParaRPr lang="en-VN"/>
                    </a:p>
                  </a:txBody>
                  <a:tcPr/>
                </a:tc>
                <a:extLst>
                  <a:ext uri="{0D108BD9-81ED-4DB2-BD59-A6C34878D82A}">
                    <a16:rowId xmlns:a16="http://schemas.microsoft.com/office/drawing/2014/main" val="2240907067"/>
                  </a:ext>
                </a:extLst>
              </a:tr>
              <a:tr h="714454">
                <a:tc>
                  <a:txBody>
                    <a:bodyPr/>
                    <a:lstStyle/>
                    <a:p>
                      <a:endParaRPr lang="en-VN"/>
                    </a:p>
                  </a:txBody>
                  <a:tcPr/>
                </a:tc>
                <a:tc>
                  <a:txBody>
                    <a:bodyPr/>
                    <a:lstStyle/>
                    <a:p>
                      <a:r>
                        <a:rPr lang="en-GB" sz="1800" b="1">
                          <a:solidFill>
                            <a:srgbClr val="007FFF"/>
                          </a:solidFill>
                          <a:effectLst/>
                        </a:rPr>
                        <a:t>Allowable cost per acquisition</a:t>
                      </a:r>
                      <a:endParaRPr lang="en-VN"/>
                    </a:p>
                  </a:txBody>
                  <a:tcPr/>
                </a:tc>
                <a:extLst>
                  <a:ext uri="{0D108BD9-81ED-4DB2-BD59-A6C34878D82A}">
                    <a16:rowId xmlns:a16="http://schemas.microsoft.com/office/drawing/2014/main" val="2231114810"/>
                  </a:ext>
                </a:extLst>
              </a:tr>
              <a:tr h="413930">
                <a:tc>
                  <a:txBody>
                    <a:bodyPr/>
                    <a:lstStyle/>
                    <a:p>
                      <a:endParaRPr lang="en-VN"/>
                    </a:p>
                  </a:txBody>
                  <a:tcPr/>
                </a:tc>
                <a:tc>
                  <a:txBody>
                    <a:bodyPr/>
                    <a:lstStyle/>
                    <a:p>
                      <a:r>
                        <a:rPr lang="en-GB" sz="1800" b="1">
                          <a:solidFill>
                            <a:srgbClr val="007FFF"/>
                          </a:solidFill>
                          <a:effectLst/>
                        </a:rPr>
                        <a:t>View-through</a:t>
                      </a:r>
                      <a:endParaRPr lang="en-VN"/>
                    </a:p>
                  </a:txBody>
                  <a:tcPr/>
                </a:tc>
                <a:extLst>
                  <a:ext uri="{0D108BD9-81ED-4DB2-BD59-A6C34878D82A}">
                    <a16:rowId xmlns:a16="http://schemas.microsoft.com/office/drawing/2014/main" val="1832611371"/>
                  </a:ext>
                </a:extLst>
              </a:tr>
            </a:tbl>
          </a:graphicData>
        </a:graphic>
      </p:graphicFrame>
      <p:pic>
        <p:nvPicPr>
          <p:cNvPr id="5" name="Picture 4" descr="A screenshot of a computer&#10;&#10;Description automatically generated">
            <a:extLst>
              <a:ext uri="{FF2B5EF4-FFF2-40B4-BE49-F238E27FC236}">
                <a16:creationId xmlns:a16="http://schemas.microsoft.com/office/drawing/2014/main" id="{C30007D5-AA97-1EF4-ABCD-FCDEF6CD40D7}"/>
              </a:ext>
            </a:extLst>
          </p:cNvPr>
          <p:cNvPicPr>
            <a:picLocks noChangeAspect="1"/>
          </p:cNvPicPr>
          <p:nvPr/>
        </p:nvPicPr>
        <p:blipFill rotWithShape="1">
          <a:blip r:embed="rId3">
            <a:extLst>
              <a:ext uri="{28A0092B-C50C-407E-A947-70E740481C1C}">
                <a14:useLocalDpi xmlns:a14="http://schemas.microsoft.com/office/drawing/2010/main" val="0"/>
              </a:ext>
            </a:extLst>
          </a:blip>
          <a:srcRect l="21606" t="26822" r="20028" b="24939"/>
          <a:stretch/>
        </p:blipFill>
        <p:spPr>
          <a:xfrm>
            <a:off x="6456040" y="1700808"/>
            <a:ext cx="5382190" cy="4578290"/>
          </a:xfrm>
          <a:prstGeom prst="rect">
            <a:avLst/>
          </a:prstGeom>
        </p:spPr>
      </p:pic>
    </p:spTree>
    <p:extLst>
      <p:ext uri="{BB962C8B-B14F-4D97-AF65-F5344CB8AC3E}">
        <p14:creationId xmlns:p14="http://schemas.microsoft.com/office/powerpoint/2010/main" val="34749249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438" y="188640"/>
            <a:ext cx="10515600" cy="1054972"/>
          </a:xfrm>
        </p:spPr>
        <p:txBody>
          <a:bodyPr>
            <a:noAutofit/>
          </a:bodyPr>
          <a:lstStyle/>
          <a:p>
            <a:pPr algn="ctr"/>
            <a:r>
              <a:rPr lang="en-GB" sz="2800" b="0">
                <a:solidFill>
                  <a:srgbClr val="007BA4"/>
                </a:solidFill>
              </a:rPr>
              <a:t>Figure 8.4 An example of the effectiveness measures for an online ad campaign</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729038" y="1771650"/>
            <a:ext cx="5740400" cy="45593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44911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438" y="260648"/>
            <a:ext cx="10515600" cy="1054972"/>
          </a:xfrm>
        </p:spPr>
        <p:txBody>
          <a:bodyPr>
            <a:normAutofit/>
          </a:bodyPr>
          <a:lstStyle/>
          <a:p>
            <a:pPr algn="ctr"/>
            <a:r>
              <a:rPr lang="en-GB" sz="2800" b="0" dirty="0">
                <a:solidFill>
                  <a:srgbClr val="007BA4"/>
                </a:solidFill>
              </a:rPr>
              <a:t>Figure 8.5 Conversion marketing approach to objective setting for web communications </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122047" y="1315620"/>
            <a:ext cx="8954382" cy="511256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06449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3200" b="0" dirty="0">
                <a:solidFill>
                  <a:srgbClr val="007BA4"/>
                </a:solidFill>
              </a:rPr>
              <a:t>Campaign response mechanism</a:t>
            </a:r>
          </a:p>
        </p:txBody>
      </p:sp>
      <p:sp>
        <p:nvSpPr>
          <p:cNvPr id="3" name="Content Placeholder 2"/>
          <p:cNvSpPr>
            <a:spLocks noGrp="1"/>
          </p:cNvSpPr>
          <p:nvPr>
            <p:ph idx="1"/>
          </p:nvPr>
        </p:nvSpPr>
        <p:spPr/>
        <p:txBody>
          <a:bodyPr/>
          <a:lstStyle/>
          <a:p>
            <a:r>
              <a:rPr lang="en-GB" dirty="0"/>
              <a:t>Online response mechanism</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99456" y="2204864"/>
            <a:ext cx="10314660" cy="345638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819458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b="0" dirty="0">
                <a:solidFill>
                  <a:srgbClr val="007BA4"/>
                </a:solidFill>
              </a:rPr>
              <a:t>Step 2. Campaign insight</a:t>
            </a:r>
          </a:p>
        </p:txBody>
      </p:sp>
      <p:sp>
        <p:nvSpPr>
          <p:cNvPr id="3" name="Content Placeholder 2"/>
          <p:cNvSpPr>
            <a:spLocks noGrp="1"/>
          </p:cNvSpPr>
          <p:nvPr>
            <p:ph idx="1"/>
          </p:nvPr>
        </p:nvSpPr>
        <p:spPr/>
        <p:txBody>
          <a:bodyPr>
            <a:normAutofit/>
          </a:bodyPr>
          <a:lstStyle/>
          <a:p>
            <a:r>
              <a:rPr lang="en-GB" sz="2400" dirty="0"/>
              <a:t>Customer insight for digital marketing campaigns </a:t>
            </a:r>
          </a:p>
        </p:txBody>
      </p:sp>
      <p:sp>
        <p:nvSpPr>
          <p:cNvPr id="4" name="Rectangle 3"/>
          <p:cNvSpPr/>
          <p:nvPr/>
        </p:nvSpPr>
        <p:spPr>
          <a:xfrm>
            <a:off x="2279576" y="2377285"/>
            <a:ext cx="4572000" cy="2677656"/>
          </a:xfrm>
          <a:prstGeom prst="rect">
            <a:avLst/>
          </a:prstGeom>
        </p:spPr>
        <p:txBody>
          <a:bodyPr>
            <a:spAutoFit/>
          </a:bodyPr>
          <a:lstStyle/>
          <a:p>
            <a:pPr marL="342900" indent="-342900">
              <a:buClr>
                <a:srgbClr val="007BA4"/>
              </a:buClr>
              <a:buFont typeface="Arial" panose="020B0604020202020204" pitchFamily="34" charset="0"/>
              <a:buChar char="•"/>
            </a:pPr>
            <a:r>
              <a:rPr lang="en-GB" sz="2400" dirty="0"/>
              <a:t>Site audience</a:t>
            </a:r>
          </a:p>
          <a:p>
            <a:pPr marL="342900" indent="-342900">
              <a:buClr>
                <a:srgbClr val="007BA4"/>
              </a:buClr>
              <a:buFont typeface="Arial" panose="020B0604020202020204" pitchFamily="34" charset="0"/>
              <a:buChar char="•"/>
            </a:pPr>
            <a:r>
              <a:rPr lang="en-GB" sz="2400" dirty="0"/>
              <a:t>Online buying behaviour</a:t>
            </a:r>
          </a:p>
          <a:p>
            <a:pPr marL="342900" indent="-342900">
              <a:buClr>
                <a:srgbClr val="007BA4"/>
              </a:buClr>
              <a:buFont typeface="Arial" panose="020B0604020202020204" pitchFamily="34" charset="0"/>
              <a:buChar char="•"/>
            </a:pPr>
            <a:r>
              <a:rPr lang="en-GB" sz="2400" dirty="0"/>
              <a:t>Customer media consumption</a:t>
            </a:r>
          </a:p>
          <a:p>
            <a:pPr marL="342900" indent="-342900">
              <a:buClr>
                <a:srgbClr val="007BA4"/>
              </a:buClr>
              <a:buFont typeface="Arial" panose="020B0604020202020204" pitchFamily="34" charset="0"/>
              <a:buChar char="•"/>
            </a:pPr>
            <a:r>
              <a:rPr lang="en-GB" sz="2400" dirty="0"/>
              <a:t>Customer search behaviour</a:t>
            </a:r>
          </a:p>
          <a:p>
            <a:pPr marL="342900" indent="-342900">
              <a:buClr>
                <a:srgbClr val="007BA4"/>
              </a:buClr>
              <a:buFont typeface="Arial" panose="020B0604020202020204" pitchFamily="34" charset="0"/>
              <a:buChar char="•"/>
            </a:pPr>
            <a:r>
              <a:rPr lang="en-GB" sz="2400" dirty="0"/>
              <a:t>Competitor campaign activity </a:t>
            </a:r>
          </a:p>
          <a:p>
            <a:pPr marL="342900" indent="-342900">
              <a:buClr>
                <a:srgbClr val="007BA4"/>
              </a:buClr>
              <a:buFont typeface="Arial" panose="020B0604020202020204" pitchFamily="34" charset="0"/>
              <a:buChar char="•"/>
            </a:pPr>
            <a:r>
              <a:rPr lang="en-GB" sz="2400" dirty="0"/>
              <a:t>Competitor performance </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72264" y="2377285"/>
            <a:ext cx="2931727" cy="289289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635252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3200" b="0" dirty="0">
                <a:solidFill>
                  <a:srgbClr val="007BA4"/>
                </a:solidFill>
              </a:rPr>
              <a:t>Step 3. Segmentation and targeting</a:t>
            </a:r>
          </a:p>
        </p:txBody>
      </p:sp>
      <p:sp>
        <p:nvSpPr>
          <p:cNvPr id="3" name="Content Placeholder 2">
            <a:extLst>
              <a:ext uri="{FF2B5EF4-FFF2-40B4-BE49-F238E27FC236}">
                <a16:creationId xmlns:a16="http://schemas.microsoft.com/office/drawing/2014/main" id="{4A3BB529-BC2A-F237-3446-146A86E8B887}"/>
              </a:ext>
            </a:extLst>
          </p:cNvPr>
          <p:cNvSpPr>
            <a:spLocks noGrp="1"/>
          </p:cNvSpPr>
          <p:nvPr>
            <p:ph idx="1"/>
          </p:nvPr>
        </p:nvSpPr>
        <p:spPr/>
        <p:txBody>
          <a:bodyPr/>
          <a:lstStyle/>
          <a:p>
            <a:endParaRPr lang="en-VN"/>
          </a:p>
        </p:txBody>
      </p:sp>
      <p:graphicFrame>
        <p:nvGraphicFramePr>
          <p:cNvPr id="5" name="Table 4">
            <a:extLst>
              <a:ext uri="{FF2B5EF4-FFF2-40B4-BE49-F238E27FC236}">
                <a16:creationId xmlns:a16="http://schemas.microsoft.com/office/drawing/2014/main" id="{1AFD4C17-8DD2-724E-A5E3-4832716879FC}"/>
              </a:ext>
            </a:extLst>
          </p:cNvPr>
          <p:cNvGraphicFramePr>
            <a:graphicFrameLocks noGrp="1"/>
          </p:cNvGraphicFramePr>
          <p:nvPr>
            <p:extLst>
              <p:ext uri="{D42A27DB-BD31-4B8C-83A1-F6EECF244321}">
                <p14:modId xmlns:p14="http://schemas.microsoft.com/office/powerpoint/2010/main" val="3722102502"/>
              </p:ext>
            </p:extLst>
          </p:nvPr>
        </p:nvGraphicFramePr>
        <p:xfrm>
          <a:off x="1341754" y="1340768"/>
          <a:ext cx="10370870" cy="5249906"/>
        </p:xfrm>
        <a:graphic>
          <a:graphicData uri="http://schemas.openxmlformats.org/drawingml/2006/table">
            <a:tbl>
              <a:tblPr firstRow="1" bandRow="1">
                <a:tableStyleId>{B301B821-A1FF-4177-AEE7-76D212191A09}</a:tableStyleId>
              </a:tblPr>
              <a:tblGrid>
                <a:gridCol w="3386094">
                  <a:extLst>
                    <a:ext uri="{9D8B030D-6E8A-4147-A177-3AD203B41FA5}">
                      <a16:colId xmlns:a16="http://schemas.microsoft.com/office/drawing/2014/main" val="1445996468"/>
                    </a:ext>
                  </a:extLst>
                </a:gridCol>
                <a:gridCol w="6984776">
                  <a:extLst>
                    <a:ext uri="{9D8B030D-6E8A-4147-A177-3AD203B41FA5}">
                      <a16:colId xmlns:a16="http://schemas.microsoft.com/office/drawing/2014/main" val="2718192507"/>
                    </a:ext>
                  </a:extLst>
                </a:gridCol>
              </a:tblGrid>
              <a:tr h="444354">
                <a:tc>
                  <a:txBody>
                    <a:bodyPr/>
                    <a:lstStyle/>
                    <a:p>
                      <a:r>
                        <a:rPr lang="en-US" sz="1800" dirty="0"/>
                        <a:t>Targeting variable</a:t>
                      </a:r>
                      <a:endParaRPr lang="en-US" sz="1800" dirty="0">
                        <a:latin typeface="Source Sans Pro" panose="020B0503030403020204" pitchFamily="34" charset="0"/>
                        <a:ea typeface="Source Sans Pro" panose="020B0503030403020204" pitchFamily="34" charset="0"/>
                      </a:endParaRPr>
                    </a:p>
                  </a:txBody>
                  <a:tcPr/>
                </a:tc>
                <a:tc>
                  <a:txBody>
                    <a:bodyPr/>
                    <a:lstStyle/>
                    <a:p>
                      <a:r>
                        <a:rPr lang="en-US" sz="1800" dirty="0"/>
                        <a:t>Examples of online targeting attributes</a:t>
                      </a:r>
                      <a:endParaRPr lang="en-US" sz="18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531203288"/>
                  </a:ext>
                </a:extLst>
              </a:tr>
              <a:tr h="720396">
                <a:tc>
                  <a:txBody>
                    <a:bodyPr/>
                    <a:lstStyle/>
                    <a:p>
                      <a:r>
                        <a:rPr lang="en-US" sz="1600" dirty="0"/>
                        <a:t>1 Relationship with company</a:t>
                      </a:r>
                      <a:endParaRPr lang="en-US" sz="1600" dirty="0">
                        <a:latin typeface="Source Sans Pro" panose="020B0503030403020204" pitchFamily="34" charset="0"/>
                        <a:ea typeface="Source Sans Pro" panose="020B0503030403020204" pitchFamily="34" charset="0"/>
                      </a:endParaRPr>
                    </a:p>
                  </a:txBody>
                  <a:tcPr/>
                </a:tc>
                <a:tc>
                  <a:txBody>
                    <a:bodyPr/>
                    <a:lstStyle/>
                    <a:p>
                      <a:r>
                        <a:rPr lang="en-US" sz="1600" dirty="0"/>
                        <a:t>New contacts (prospects who haven’t purchased), ‘nursery’ (new customers), existing customers, lapsed customers</a:t>
                      </a:r>
                      <a:endParaRPr lang="en-US" sz="16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883391883"/>
                  </a:ext>
                </a:extLst>
              </a:tr>
              <a:tr h="866344">
                <a:tc>
                  <a:txBody>
                    <a:bodyPr/>
                    <a:lstStyle/>
                    <a:p>
                      <a:r>
                        <a:rPr lang="en-US" sz="1600" dirty="0"/>
                        <a:t>2 Demographic segmentation </a:t>
                      </a:r>
                      <a:endParaRPr lang="en-US" sz="1600" dirty="0">
                        <a:latin typeface="Source Sans Pro" panose="020B0503030403020204" pitchFamily="34" charset="0"/>
                        <a:ea typeface="Source Sans Pro" panose="020B0503030403020204" pitchFamily="34" charset="0"/>
                      </a:endParaRPr>
                    </a:p>
                  </a:txBody>
                  <a:tcPr/>
                </a:tc>
                <a:tc>
                  <a:txBody>
                    <a:bodyPr/>
                    <a:lstStyle/>
                    <a:p>
                      <a:r>
                        <a:rPr lang="en-US" sz="1600" dirty="0"/>
                        <a:t>B2C: age, gender, social group, geographic location</a:t>
                      </a:r>
                    </a:p>
                    <a:p>
                      <a:r>
                        <a:rPr lang="en-US" sz="1600" dirty="0"/>
                        <a:t>B2B: company size, industry served, individual members of decision-making unit</a:t>
                      </a:r>
                      <a:endParaRPr lang="en-US" sz="16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432114107"/>
                  </a:ext>
                </a:extLst>
              </a:tr>
              <a:tr h="650050">
                <a:tc>
                  <a:txBody>
                    <a:bodyPr/>
                    <a:lstStyle/>
                    <a:p>
                      <a:r>
                        <a:rPr lang="en-US" sz="1600" dirty="0"/>
                        <a:t>3 Psychographic of attitudinal segmentation </a:t>
                      </a:r>
                      <a:endParaRPr lang="en-US" sz="1600" dirty="0">
                        <a:latin typeface="Source Sans Pro" panose="020B0503030403020204" pitchFamily="34" charset="0"/>
                        <a:ea typeface="Source Sans Pro" panose="020B0503030403020204" pitchFamily="34" charset="0"/>
                      </a:endParaRPr>
                    </a:p>
                  </a:txBody>
                  <a:tcPr/>
                </a:tc>
                <a:tc>
                  <a:txBody>
                    <a:bodyPr/>
                    <a:lstStyle/>
                    <a:p>
                      <a:r>
                        <a:rPr lang="en-US" sz="1600" dirty="0"/>
                        <a:t>Attitudes to risk and value when buying, e.g. early adopter, brand loyal or price conscious</a:t>
                      </a:r>
                      <a:endParaRPr lang="en-US" sz="16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1707467676"/>
                  </a:ext>
                </a:extLst>
              </a:tr>
              <a:tr h="359486">
                <a:tc>
                  <a:txBody>
                    <a:bodyPr/>
                    <a:lstStyle/>
                    <a:p>
                      <a:r>
                        <a:rPr lang="en-US" sz="1600" dirty="0"/>
                        <a:t>4 Value</a:t>
                      </a:r>
                      <a:endParaRPr lang="en-US" sz="1600" dirty="0">
                        <a:latin typeface="Source Sans Pro" panose="020B0503030403020204" pitchFamily="34" charset="0"/>
                        <a:ea typeface="Source Sans Pro" panose="020B0503030403020204" pitchFamily="34" charset="0"/>
                      </a:endParaRPr>
                    </a:p>
                  </a:txBody>
                  <a:tcPr/>
                </a:tc>
                <a:tc>
                  <a:txBody>
                    <a:bodyPr/>
                    <a:lstStyle/>
                    <a:p>
                      <a:r>
                        <a:rPr lang="en-US" sz="1600" dirty="0"/>
                        <a:t>Assessment of current or historical value and future value</a:t>
                      </a:r>
                      <a:endParaRPr lang="en-US" sz="16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442332635"/>
                  </a:ext>
                </a:extLst>
              </a:tr>
              <a:tr h="798870">
                <a:tc>
                  <a:txBody>
                    <a:bodyPr/>
                    <a:lstStyle/>
                    <a:p>
                      <a:r>
                        <a:rPr lang="en-US" sz="1600" dirty="0"/>
                        <a:t>5 Lifecycle stage</a:t>
                      </a:r>
                      <a:endParaRPr lang="en-US" sz="1600" dirty="0">
                        <a:latin typeface="Source Sans Pro" panose="020B0503030403020204" pitchFamily="34" charset="0"/>
                        <a:ea typeface="Source Sans Pro" panose="020B0503030403020204" pitchFamily="34" charset="0"/>
                      </a:endParaRPr>
                    </a:p>
                  </a:txBody>
                  <a:tcPr/>
                </a:tc>
                <a:tc>
                  <a:txBody>
                    <a:bodyPr/>
                    <a:lstStyle/>
                    <a:p>
                      <a:r>
                        <a:rPr lang="en-US" sz="1600" dirty="0"/>
                        <a:t>Position in lifecycle, related to value and </a:t>
                      </a:r>
                      <a:r>
                        <a:rPr lang="en-US" sz="1600" dirty="0" err="1"/>
                        <a:t>behaviour</a:t>
                      </a:r>
                      <a:r>
                        <a:rPr lang="en-US" sz="1600" dirty="0"/>
                        <a:t>, i.e. time since initial registration, number of products purchased, categories purchased in</a:t>
                      </a:r>
                      <a:endParaRPr lang="en-US" sz="16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811685955"/>
                  </a:ext>
                </a:extLst>
              </a:tr>
              <a:tr h="1410406">
                <a:tc>
                  <a:txBody>
                    <a:bodyPr/>
                    <a:lstStyle/>
                    <a:p>
                      <a:r>
                        <a:rPr lang="en-US" sz="1600" dirty="0"/>
                        <a:t>6 </a:t>
                      </a:r>
                      <a:r>
                        <a:rPr lang="en-US" sz="1600" dirty="0" err="1"/>
                        <a:t>Behaviour</a:t>
                      </a:r>
                      <a:endParaRPr lang="en-US" sz="1600" dirty="0">
                        <a:latin typeface="Source Sans Pro" panose="020B0503030403020204" pitchFamily="34" charset="0"/>
                        <a:ea typeface="Source Sans Pro" panose="020B0503030403020204" pitchFamily="34" charset="0"/>
                      </a:endParaRPr>
                    </a:p>
                  </a:txBody>
                  <a:tcPr/>
                </a:tc>
                <a:tc>
                  <a:txBody>
                    <a:bodyPr/>
                    <a:lstStyle/>
                    <a:p>
                      <a:r>
                        <a:rPr lang="en-US" sz="1600" dirty="0"/>
                        <a:t>Search term entered into search engine; interaction with content in websites or emails; responsiveness to different types of offers (promotion or product type); responsiveness to campaigns in different channels (channel preference); purchase history in product categories including </a:t>
                      </a:r>
                      <a:r>
                        <a:rPr lang="en-US" sz="1600" dirty="0" err="1"/>
                        <a:t>recency</a:t>
                      </a:r>
                      <a:r>
                        <a:rPr lang="en-US" sz="1600" dirty="0"/>
                        <a:t>, frequency and monetary value (Chapter 6)</a:t>
                      </a:r>
                      <a:endParaRPr lang="en-US" sz="16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1343624610"/>
                  </a:ext>
                </a:extLst>
              </a:tr>
            </a:tbl>
          </a:graphicData>
        </a:graphic>
      </p:graphicFrame>
    </p:spTree>
    <p:extLst>
      <p:ext uri="{BB962C8B-B14F-4D97-AF65-F5344CB8AC3E}">
        <p14:creationId xmlns:p14="http://schemas.microsoft.com/office/powerpoint/2010/main" val="18623647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GB" sz="3200" b="0" dirty="0">
                <a:solidFill>
                  <a:srgbClr val="007BA4"/>
                </a:solidFill>
              </a:rPr>
              <a:t>Step 4. Big idea, offer, message development and creative</a:t>
            </a:r>
          </a:p>
        </p:txBody>
      </p:sp>
      <p:sp>
        <p:nvSpPr>
          <p:cNvPr id="3" name="Content Placeholder 2"/>
          <p:cNvSpPr>
            <a:spLocks noGrp="1"/>
          </p:cNvSpPr>
          <p:nvPr>
            <p:ph idx="1"/>
          </p:nvPr>
        </p:nvSpPr>
        <p:spPr>
          <a:xfrm>
            <a:off x="1341755" y="1412776"/>
            <a:ext cx="10515600" cy="5084400"/>
          </a:xfrm>
        </p:spPr>
        <p:txBody>
          <a:bodyPr>
            <a:normAutofit fontScale="62500" lnSpcReduction="20000"/>
          </a:bodyPr>
          <a:lstStyle/>
          <a:p>
            <a:pPr marL="0" indent="0">
              <a:buNone/>
            </a:pPr>
            <a:r>
              <a:rPr lang="en-US" sz="3800" b="1">
                <a:effectLst/>
              </a:rPr>
              <a:t>Campaign big idea: </a:t>
            </a:r>
            <a:r>
              <a:rPr lang="en-US" sz="3800">
                <a:effectLst/>
              </a:rPr>
              <a:t>The overarching message or ‘hook’ that engages the audience and underpins all elements of a campaign in order resonate with the target audience. The big idea should ideally be rooted in insight and linked to the campaign’s objectives to ensure it has maximum impact and relevance. </a:t>
            </a:r>
            <a:endParaRPr lang="en-US" sz="3800"/>
          </a:p>
          <a:p>
            <a:pPr marL="0" indent="0">
              <a:buNone/>
            </a:pPr>
            <a:r>
              <a:rPr lang="en-US" sz="3800" b="1"/>
              <a:t>C</a:t>
            </a:r>
            <a:r>
              <a:rPr lang="en-US" sz="3800" b="1">
                <a:effectLst/>
              </a:rPr>
              <a:t>ampaign big idea </a:t>
            </a:r>
            <a:r>
              <a:rPr lang="en-US" sz="3800">
                <a:effectLst/>
              </a:rPr>
              <a:t>needs to have strength in these areas: </a:t>
            </a:r>
            <a:endParaRPr lang="en-US" sz="3800"/>
          </a:p>
          <a:p>
            <a:pPr marL="457200">
              <a:spcBef>
                <a:spcPts val="0"/>
              </a:spcBef>
              <a:spcAft>
                <a:spcPts val="0"/>
              </a:spcAft>
              <a:buFont typeface="Arial" panose="020B0604020202020204" pitchFamily="34" charset="0"/>
              <a:buChar char="•"/>
            </a:pPr>
            <a:r>
              <a:rPr lang="en-US" sz="3400" b="1">
                <a:effectLst/>
              </a:rPr>
              <a:t>Concept </a:t>
            </a:r>
            <a:r>
              <a:rPr lang="en-US" sz="3400">
                <a:effectLst/>
              </a:rPr>
              <a:t>– an original, relatable idea to engage the audience</a:t>
            </a:r>
          </a:p>
          <a:p>
            <a:pPr marL="457200">
              <a:spcBef>
                <a:spcPts val="0"/>
              </a:spcBef>
              <a:spcAft>
                <a:spcPts val="0"/>
              </a:spcAft>
              <a:buFont typeface="Arial" panose="020B0604020202020204" pitchFamily="34" charset="0"/>
              <a:buChar char="•"/>
            </a:pPr>
            <a:r>
              <a:rPr lang="en-US" sz="3400" b="1">
                <a:effectLst/>
              </a:rPr>
              <a:t>Creative </a:t>
            </a:r>
            <a:r>
              <a:rPr lang="en-US" sz="3400">
                <a:effectLst/>
              </a:rPr>
              <a:t>– distinctive creative such as a strapline, visuals or hashtag is needed for cut-through. </a:t>
            </a:r>
            <a:endParaRPr lang="en-US" sz="3400"/>
          </a:p>
          <a:p>
            <a:pPr marL="457200">
              <a:spcBef>
                <a:spcPts val="0"/>
              </a:spcBef>
              <a:spcAft>
                <a:spcPts val="0"/>
              </a:spcAft>
              <a:buFont typeface="Arial" panose="020B0604020202020204" pitchFamily="34" charset="0"/>
              <a:buChar char="•"/>
            </a:pPr>
            <a:r>
              <a:rPr lang="en-US" sz="3400" b="1">
                <a:effectLst/>
              </a:rPr>
              <a:t>Viral element </a:t>
            </a:r>
            <a:r>
              <a:rPr lang="en-US" sz="3400">
                <a:effectLst/>
              </a:rPr>
              <a:t>– shareable via word of mouth or social media amplification. </a:t>
            </a:r>
            <a:endParaRPr lang="en-US" sz="3400" b="1"/>
          </a:p>
          <a:p>
            <a:pPr marL="457200">
              <a:spcBef>
                <a:spcPts val="0"/>
              </a:spcBef>
              <a:spcAft>
                <a:spcPts val="0"/>
              </a:spcAft>
              <a:buFont typeface="Arial" panose="020B0604020202020204" pitchFamily="34" charset="0"/>
              <a:buChar char="•"/>
            </a:pPr>
            <a:r>
              <a:rPr lang="en-US" sz="3400" b="1">
                <a:effectLst/>
              </a:rPr>
              <a:t>Brand alignment </a:t>
            </a:r>
            <a:r>
              <a:rPr lang="en-US" sz="3400">
                <a:effectLst/>
              </a:rPr>
              <a:t>– the concept and creative must be on-brand to fit in with brand perception.</a:t>
            </a:r>
            <a:br>
              <a:rPr lang="en-US" sz="3400">
                <a:effectLst/>
              </a:rPr>
            </a:br>
            <a:r>
              <a:rPr lang="en-US" sz="3400" b="1">
                <a:effectLst/>
              </a:rPr>
              <a:t>Brand value messages </a:t>
            </a:r>
            <a:r>
              <a:rPr lang="en-US" sz="3400">
                <a:effectLst/>
              </a:rPr>
              <a:t>– in addition to prompting brand awareness and recall, other brand metrics such as brand familiarity, favourability and purchase intent may be incorporated. </a:t>
            </a:r>
            <a:endParaRPr lang="en-GB" sz="3400" dirty="0"/>
          </a:p>
        </p:txBody>
      </p:sp>
    </p:spTree>
    <p:extLst>
      <p:ext uri="{BB962C8B-B14F-4D97-AF65-F5344CB8AC3E}">
        <p14:creationId xmlns:p14="http://schemas.microsoft.com/office/powerpoint/2010/main" val="270289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latin typeface="Montserrat" pitchFamily="2" charset="77"/>
                <a:cs typeface="Arial" panose="020B0604020202020204" pitchFamily="34" charset="0"/>
              </a:rPr>
              <a:t>Learning objectives</a:t>
            </a:r>
            <a:endParaRPr lang="en-GB" sz="3200" dirty="0">
              <a:solidFill>
                <a:srgbClr val="007BA4"/>
              </a:solidFill>
            </a:endParaRPr>
          </a:p>
        </p:txBody>
      </p:sp>
      <p:sp>
        <p:nvSpPr>
          <p:cNvPr id="3" name="Content Placeholder 2"/>
          <p:cNvSpPr>
            <a:spLocks noGrp="1"/>
          </p:cNvSpPr>
          <p:nvPr>
            <p:ph idx="1"/>
          </p:nvPr>
        </p:nvSpPr>
        <p:spPr/>
        <p:txBody>
          <a:bodyPr vert="horz" lIns="91440" tIns="45720" rIns="91440" bIns="45720" rtlCol="0" anchor="t">
            <a:normAutofit/>
          </a:bodyPr>
          <a:lstStyle/>
          <a:p>
            <a:pPr marL="342900">
              <a:buClr>
                <a:srgbClr val="007BA4"/>
              </a:buClr>
            </a:pPr>
            <a:r>
              <a:rPr lang="en-GB" sz="2400" dirty="0" err="1"/>
              <a:t>Articulate the differences between digital and traditional media and the implications for planning campaigns </a:t>
            </a:r>
          </a:p>
          <a:p>
            <a:pPr marL="342900">
              <a:buClr>
                <a:srgbClr val="007BA4"/>
              </a:buClr>
            </a:pPr>
            <a:r>
              <a:rPr lang="en-GB" sz="2400" dirty="0" err="1"/>
              <a:t>Use forecasting, evaluation and marketing insight to inform campaigns </a:t>
            </a:r>
          </a:p>
          <a:p>
            <a:pPr marL="342900">
              <a:buClr>
                <a:srgbClr val="007BA4"/>
              </a:buClr>
            </a:pPr>
            <a:r>
              <a:rPr lang="en-GB" sz="2400" dirty="0" err="1"/>
              <a:t>Review the options for segmentation and targeting and campaign engagement provided in different channels </a:t>
            </a:r>
          </a:p>
          <a:p>
            <a:pPr marL="342900">
              <a:buClr>
                <a:srgbClr val="007BA4"/>
              </a:buClr>
            </a:pPr>
            <a:r>
              <a:rPr lang="en-GB" sz="2400" dirty="0" err="1"/>
              <a:t>Consider how to select the most effective digital media and plan them as part of an integrated campaign </a:t>
            </a:r>
          </a:p>
          <a:p>
            <a:pPr marL="342900">
              <a:buClr>
                <a:srgbClr val="007BA4"/>
              </a:buClr>
            </a:pPr>
            <a:endParaRPr lang="en-GB" sz="2400" dirty="0" err="1"/>
          </a:p>
        </p:txBody>
      </p:sp>
    </p:spTree>
    <p:extLst>
      <p:ext uri="{BB962C8B-B14F-4D97-AF65-F5344CB8AC3E}">
        <p14:creationId xmlns:p14="http://schemas.microsoft.com/office/powerpoint/2010/main" val="3661686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GB" sz="3200" b="0" dirty="0">
                <a:solidFill>
                  <a:srgbClr val="007BA4"/>
                </a:solidFill>
              </a:rPr>
              <a:t>Step 4. Big idea, offer, message development and creative</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7442" y="1700808"/>
            <a:ext cx="4176464" cy="4208224"/>
          </a:xfrm>
          <a:prstGeom prst="rect">
            <a:avLst/>
          </a:prstGeom>
          <a:ln>
            <a:noFill/>
          </a:ln>
          <a:effectLst>
            <a:outerShdw blurRad="292100" dist="139700" dir="2700000" algn="tl" rotWithShape="0">
              <a:srgbClr val="333333">
                <a:alpha val="65000"/>
              </a:srgbClr>
            </a:outerShdw>
          </a:effectLst>
        </p:spPr>
      </p:pic>
      <p:sp>
        <p:nvSpPr>
          <p:cNvPr id="5" name="Rectangle 4"/>
          <p:cNvSpPr/>
          <p:nvPr/>
        </p:nvSpPr>
        <p:spPr>
          <a:xfrm>
            <a:off x="9492308" y="6120470"/>
            <a:ext cx="2754280" cy="246221"/>
          </a:xfrm>
          <a:prstGeom prst="rect">
            <a:avLst/>
          </a:prstGeom>
        </p:spPr>
        <p:txBody>
          <a:bodyPr wrap="none">
            <a:spAutoFit/>
          </a:bodyPr>
          <a:lstStyle/>
          <a:p>
            <a:r>
              <a:rPr lang="en-IN" sz="1000" i="1" dirty="0">
                <a:latin typeface="+mj-lt"/>
              </a:rPr>
              <a:t>Source </a:t>
            </a:r>
            <a:r>
              <a:rPr lang="en-IN" sz="1000" dirty="0">
                <a:latin typeface="+mj-lt"/>
              </a:rPr>
              <a:t>: SmartInsights.com (with permission)</a:t>
            </a:r>
            <a:endParaRPr lang="en-IN" sz="2400" dirty="0">
              <a:latin typeface="+mj-lt"/>
            </a:endParaRPr>
          </a:p>
        </p:txBody>
      </p:sp>
      <p:sp>
        <p:nvSpPr>
          <p:cNvPr id="7" name="Content Placeholder 6">
            <a:extLst>
              <a:ext uri="{FF2B5EF4-FFF2-40B4-BE49-F238E27FC236}">
                <a16:creationId xmlns:a16="http://schemas.microsoft.com/office/drawing/2014/main" id="{4DD1B6F9-70BA-6BBF-B2E9-37034EA54FB1}"/>
              </a:ext>
            </a:extLst>
          </p:cNvPr>
          <p:cNvSpPr>
            <a:spLocks noGrp="1"/>
          </p:cNvSpPr>
          <p:nvPr>
            <p:ph idx="1"/>
          </p:nvPr>
        </p:nvSpPr>
        <p:spPr>
          <a:xfrm>
            <a:off x="1322551" y="1186765"/>
            <a:ext cx="10515599" cy="4933705"/>
          </a:xfrm>
        </p:spPr>
        <p:txBody>
          <a:bodyPr/>
          <a:lstStyle/>
          <a:p>
            <a:r>
              <a:rPr lang="en-VN"/>
              <a:t>Content marketing</a:t>
            </a:r>
          </a:p>
        </p:txBody>
      </p:sp>
      <p:pic>
        <p:nvPicPr>
          <p:cNvPr id="9" name="Picture 8" descr="A screenshot of a book&#10;&#10;Description automatically generated">
            <a:extLst>
              <a:ext uri="{FF2B5EF4-FFF2-40B4-BE49-F238E27FC236}">
                <a16:creationId xmlns:a16="http://schemas.microsoft.com/office/drawing/2014/main" id="{4E24B4B0-7B97-10FE-3F41-2C7FE538A739}"/>
              </a:ext>
            </a:extLst>
          </p:cNvPr>
          <p:cNvPicPr>
            <a:picLocks noChangeAspect="1"/>
          </p:cNvPicPr>
          <p:nvPr/>
        </p:nvPicPr>
        <p:blipFill rotWithShape="1">
          <a:blip r:embed="rId4">
            <a:extLst>
              <a:ext uri="{28A0092B-C50C-407E-A947-70E740481C1C}">
                <a14:useLocalDpi xmlns:a14="http://schemas.microsoft.com/office/drawing/2010/main" val="0"/>
              </a:ext>
            </a:extLst>
          </a:blip>
          <a:srcRect l="52180" t="10869" r="7056" b="5765"/>
          <a:stretch/>
        </p:blipFill>
        <p:spPr>
          <a:xfrm rot="5400000">
            <a:off x="1881171" y="711248"/>
            <a:ext cx="5152528" cy="6843618"/>
          </a:xfrm>
          <a:prstGeom prst="rect">
            <a:avLst/>
          </a:prstGeom>
        </p:spPr>
      </p:pic>
    </p:spTree>
    <p:extLst>
      <p:ext uri="{BB962C8B-B14F-4D97-AF65-F5344CB8AC3E}">
        <p14:creationId xmlns:p14="http://schemas.microsoft.com/office/powerpoint/2010/main" val="23370811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3200" dirty="0">
                <a:solidFill>
                  <a:srgbClr val="007BA4"/>
                </a:solidFill>
              </a:rPr>
              <a:t>Group Activity </a:t>
            </a:r>
          </a:p>
        </p:txBody>
      </p:sp>
      <p:sp>
        <p:nvSpPr>
          <p:cNvPr id="3" name="Content Placeholder 2"/>
          <p:cNvSpPr>
            <a:spLocks noGrp="1"/>
          </p:cNvSpPr>
          <p:nvPr>
            <p:ph idx="1"/>
          </p:nvPr>
        </p:nvSpPr>
        <p:spPr>
          <a:xfrm>
            <a:off x="1244593" y="1233694"/>
            <a:ext cx="10515599" cy="4933705"/>
          </a:xfrm>
        </p:spPr>
        <p:txBody>
          <a:bodyPr>
            <a:normAutofit/>
          </a:bodyPr>
          <a:lstStyle/>
          <a:p>
            <a:r>
              <a:rPr lang="en-GB" dirty="0"/>
              <a:t>Review a company’s use of different types of content support marketing</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83832" y="1891965"/>
            <a:ext cx="4536504" cy="4494677"/>
          </a:xfrm>
          <a:prstGeom prst="rect">
            <a:avLst/>
          </a:prstGeom>
          <a:ln>
            <a:noFill/>
          </a:ln>
          <a:effectLst>
            <a:outerShdw blurRad="292100" dist="139700" dir="2700000" algn="tl" rotWithShape="0">
              <a:srgbClr val="333333">
                <a:alpha val="65000"/>
              </a:srgbClr>
            </a:outerShdw>
          </a:effectLst>
        </p:spPr>
      </p:pic>
      <p:sp>
        <p:nvSpPr>
          <p:cNvPr id="4" name="Rectangle 3"/>
          <p:cNvSpPr/>
          <p:nvPr/>
        </p:nvSpPr>
        <p:spPr>
          <a:xfrm>
            <a:off x="9392087" y="6605885"/>
            <a:ext cx="2719014" cy="246221"/>
          </a:xfrm>
          <a:prstGeom prst="rect">
            <a:avLst/>
          </a:prstGeom>
        </p:spPr>
        <p:txBody>
          <a:bodyPr wrap="none">
            <a:spAutoFit/>
          </a:bodyPr>
          <a:lstStyle/>
          <a:p>
            <a:r>
              <a:rPr lang="en-IN" sz="1000" i="1" dirty="0">
                <a:latin typeface="+mj-lt"/>
              </a:rPr>
              <a:t>Source</a:t>
            </a:r>
            <a:r>
              <a:rPr lang="en-IN" sz="1000" dirty="0">
                <a:latin typeface="+mj-lt"/>
              </a:rPr>
              <a:t>: SmartInsights.com (with permission)</a:t>
            </a:r>
            <a:endParaRPr lang="en-IN" sz="2400" dirty="0">
              <a:latin typeface="+mj-lt"/>
            </a:endParaRPr>
          </a:p>
        </p:txBody>
      </p:sp>
    </p:spTree>
    <p:extLst>
      <p:ext uri="{BB962C8B-B14F-4D97-AF65-F5344CB8AC3E}">
        <p14:creationId xmlns:p14="http://schemas.microsoft.com/office/powerpoint/2010/main" val="18909011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3200" b="0">
                <a:solidFill>
                  <a:srgbClr val="007BA4"/>
                </a:solidFill>
              </a:rPr>
              <a:t>Step 5. Budgeting and selecting the digital media mix</a:t>
            </a:r>
          </a:p>
        </p:txBody>
      </p:sp>
      <p:sp>
        <p:nvSpPr>
          <p:cNvPr id="3" name="Content Placeholder 2"/>
          <p:cNvSpPr>
            <a:spLocks noGrp="1"/>
          </p:cNvSpPr>
          <p:nvPr>
            <p:ph idx="1"/>
          </p:nvPr>
        </p:nvSpPr>
        <p:spPr/>
        <p:txBody>
          <a:bodyPr>
            <a:normAutofit/>
          </a:bodyPr>
          <a:lstStyle/>
          <a:p>
            <a:r>
              <a:rPr lang="en-GB" dirty="0"/>
              <a:t>Level of investment in digital media as opposed to traditional media.</a:t>
            </a:r>
          </a:p>
          <a:p>
            <a:r>
              <a:rPr lang="en-GB" dirty="0"/>
              <a:t>Mix of investment in digital media channels or communications tools.</a:t>
            </a:r>
          </a:p>
          <a:p>
            <a:r>
              <a:rPr lang="en-GB" dirty="0"/>
              <a:t>Level of investment in creative for digital assets.</a:t>
            </a:r>
          </a:p>
          <a:p>
            <a:endParaRPr lang="en-GB" dirty="0"/>
          </a:p>
          <a:p>
            <a:pPr marL="0" indent="0">
              <a:buNone/>
            </a:pPr>
            <a:endParaRPr lang="en-GB"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44272" y="3068960"/>
            <a:ext cx="3077328" cy="319702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369972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438" y="188640"/>
            <a:ext cx="10515600" cy="1054972"/>
          </a:xfrm>
        </p:spPr>
        <p:txBody>
          <a:bodyPr>
            <a:normAutofit fontScale="90000"/>
          </a:bodyPr>
          <a:lstStyle/>
          <a:p>
            <a:pPr algn="ctr"/>
            <a:r>
              <a:rPr lang="en-US" sz="3200" b="0" dirty="0">
                <a:solidFill>
                  <a:srgbClr val="007BA4"/>
                </a:solidFill>
              </a:rPr>
              <a:t>Figure 8.10 Options for the online vs offline communications mix: (a) online&gt;offline, (b) similar online and offline, (c) offline&gt;online</a:t>
            </a:r>
            <a:endParaRPr lang="en-GB" sz="3200" b="0" dirty="0">
              <a:solidFill>
                <a:srgbClr val="007BA4"/>
              </a:solidFill>
            </a:endParaRP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919536" y="2410032"/>
            <a:ext cx="9388736" cy="252028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848446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9456" y="213788"/>
            <a:ext cx="10515600" cy="1054972"/>
          </a:xfrm>
        </p:spPr>
        <p:txBody>
          <a:bodyPr>
            <a:normAutofit/>
          </a:bodyPr>
          <a:lstStyle/>
          <a:p>
            <a:pPr algn="ctr"/>
            <a:r>
              <a:rPr lang="en-US" sz="2800" b="0" dirty="0">
                <a:solidFill>
                  <a:srgbClr val="007BA4"/>
                </a:solidFill>
              </a:rPr>
              <a:t>Figure 8.11 Recommendations of the mix of investment in digital media for direct and brand response campaigns</a:t>
            </a:r>
            <a:endParaRPr lang="en-GB" sz="2800" b="0" dirty="0">
              <a:solidFill>
                <a:srgbClr val="007BA4"/>
              </a:solidFill>
            </a:endParaRP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359696" y="1245764"/>
            <a:ext cx="5893842" cy="5277246"/>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a:xfrm>
            <a:off x="7847544" y="6613219"/>
            <a:ext cx="2811988" cy="246221"/>
          </a:xfrm>
          <a:prstGeom prst="rect">
            <a:avLst/>
          </a:prstGeom>
        </p:spPr>
        <p:txBody>
          <a:bodyPr wrap="none">
            <a:spAutoFit/>
          </a:bodyPr>
          <a:lstStyle/>
          <a:p>
            <a:r>
              <a:rPr lang="en-IN" sz="1000" i="1" dirty="0">
                <a:latin typeface="+mj-lt"/>
              </a:rPr>
              <a:t>Source</a:t>
            </a:r>
            <a:r>
              <a:rPr lang="en-IN" sz="1000" dirty="0">
                <a:latin typeface="+mj-lt"/>
              </a:rPr>
              <a:t>: Zenith Media (www.zenithmedia.com)</a:t>
            </a:r>
            <a:endParaRPr lang="en-IN" sz="2400" dirty="0">
              <a:latin typeface="+mj-lt"/>
            </a:endParaRPr>
          </a:p>
        </p:txBody>
      </p:sp>
    </p:spTree>
    <p:extLst>
      <p:ext uri="{BB962C8B-B14F-4D97-AF65-F5344CB8AC3E}">
        <p14:creationId xmlns:p14="http://schemas.microsoft.com/office/powerpoint/2010/main" val="6823860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438" y="260648"/>
            <a:ext cx="10515600" cy="1054972"/>
          </a:xfrm>
        </p:spPr>
        <p:txBody>
          <a:bodyPr>
            <a:noAutofit/>
          </a:bodyPr>
          <a:lstStyle/>
          <a:p>
            <a:pPr algn="ctr"/>
            <a:r>
              <a:rPr lang="en-GB" sz="2800" b="0" dirty="0">
                <a:solidFill>
                  <a:srgbClr val="007BA4"/>
                </a:solidFill>
              </a:rPr>
              <a:t>Figure 8.12 Examples of different referrers contributing to a sale for a car rental company</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44744" y="1772816"/>
            <a:ext cx="10744351" cy="40324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820680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438" y="188640"/>
            <a:ext cx="10515600" cy="1054972"/>
          </a:xfrm>
        </p:spPr>
        <p:txBody>
          <a:bodyPr>
            <a:normAutofit/>
          </a:bodyPr>
          <a:lstStyle/>
          <a:p>
            <a:pPr algn="ctr"/>
            <a:r>
              <a:rPr lang="en-US" sz="3200" b="0" dirty="0">
                <a:solidFill>
                  <a:srgbClr val="007BA4"/>
                </a:solidFill>
              </a:rPr>
              <a:t>Figure 8.13 Example of different referrers contributing to a social media campaign</a:t>
            </a:r>
            <a:endParaRPr lang="en-GB" sz="3200" b="0" dirty="0">
              <a:solidFill>
                <a:srgbClr val="007BA4"/>
              </a:solidFill>
            </a:endParaRP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tretch/>
        </p:blipFill>
        <p:spPr>
          <a:xfrm>
            <a:off x="1127448" y="1484784"/>
            <a:ext cx="10843558" cy="46085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420407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2800" b="0" dirty="0">
                <a:solidFill>
                  <a:srgbClr val="007BA4"/>
                </a:solidFill>
              </a:rPr>
              <a:t>Figure 8.14 Examples of the referring mix for an airline</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76108" y="1700808"/>
            <a:ext cx="10244180" cy="4097672"/>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a:xfrm>
            <a:off x="1981200" y="5312360"/>
            <a:ext cx="1274708" cy="246221"/>
          </a:xfrm>
          <a:prstGeom prst="rect">
            <a:avLst/>
          </a:prstGeom>
        </p:spPr>
        <p:txBody>
          <a:bodyPr wrap="none">
            <a:spAutoFit/>
          </a:bodyPr>
          <a:lstStyle/>
          <a:p>
            <a:r>
              <a:rPr lang="en-IN" sz="1000" i="1" dirty="0">
                <a:latin typeface="+mj-lt"/>
              </a:rPr>
              <a:t>Source</a:t>
            </a:r>
            <a:r>
              <a:rPr lang="en-IN" sz="1000" dirty="0">
                <a:latin typeface="+mj-lt"/>
              </a:rPr>
              <a:t>: Lee (2010)</a:t>
            </a:r>
            <a:endParaRPr lang="en-IN" sz="2400" dirty="0">
              <a:latin typeface="+mj-lt"/>
            </a:endParaRPr>
          </a:p>
        </p:txBody>
      </p:sp>
    </p:spTree>
    <p:extLst>
      <p:ext uri="{BB962C8B-B14F-4D97-AF65-F5344CB8AC3E}">
        <p14:creationId xmlns:p14="http://schemas.microsoft.com/office/powerpoint/2010/main" val="17857445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3200" b="0" dirty="0">
                <a:solidFill>
                  <a:srgbClr val="007BA4"/>
                </a:solidFill>
              </a:rPr>
              <a:t>Levels of investments in digital assets</a:t>
            </a:r>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464830" y="1253194"/>
            <a:ext cx="7663617" cy="5379022"/>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a:xfrm>
            <a:off x="8301191" y="6509106"/>
            <a:ext cx="3890809" cy="246221"/>
          </a:xfrm>
          <a:prstGeom prst="rect">
            <a:avLst/>
          </a:prstGeom>
        </p:spPr>
        <p:txBody>
          <a:bodyPr wrap="none">
            <a:spAutoFit/>
          </a:bodyPr>
          <a:lstStyle/>
          <a:p>
            <a:r>
              <a:rPr lang="en-IN" sz="1000" i="1" dirty="0">
                <a:latin typeface="+mj-lt"/>
              </a:rPr>
              <a:t>Source </a:t>
            </a:r>
            <a:r>
              <a:rPr lang="en-IN" sz="1000" dirty="0">
                <a:latin typeface="+mj-lt"/>
              </a:rPr>
              <a:t>: www.smartinsights.com/conversion-model-spreadsheets</a:t>
            </a:r>
            <a:endParaRPr lang="en-IN" sz="2400" dirty="0">
              <a:latin typeface="+mj-lt"/>
            </a:endParaRPr>
          </a:p>
        </p:txBody>
      </p:sp>
    </p:spTree>
    <p:extLst>
      <p:ext uri="{BB962C8B-B14F-4D97-AF65-F5344CB8AC3E}">
        <p14:creationId xmlns:p14="http://schemas.microsoft.com/office/powerpoint/2010/main" val="19293632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3200" b="0">
                <a:solidFill>
                  <a:srgbClr val="007BA4"/>
                </a:solidFill>
              </a:rPr>
              <a:t>Step 6 Integration into overall media schedule or plan</a:t>
            </a:r>
          </a:p>
        </p:txBody>
      </p:sp>
      <p:sp>
        <p:nvSpPr>
          <p:cNvPr id="3" name="Content Placeholder 2"/>
          <p:cNvSpPr>
            <a:spLocks noGrp="1"/>
          </p:cNvSpPr>
          <p:nvPr>
            <p:ph idx="1"/>
          </p:nvPr>
        </p:nvSpPr>
        <p:spPr/>
        <p:txBody>
          <a:bodyPr>
            <a:normAutofit/>
          </a:bodyPr>
          <a:lstStyle/>
          <a:p>
            <a:r>
              <a:rPr lang="en-GB" dirty="0"/>
              <a:t>Key activities:</a:t>
            </a:r>
          </a:p>
          <a:p>
            <a:pPr marL="342900" indent="-342900">
              <a:buClr>
                <a:srgbClr val="007BA4"/>
              </a:buClr>
              <a:buFont typeface="Arial" panose="020B0604020202020204" pitchFamily="34" charset="0"/>
              <a:buChar char="•"/>
            </a:pPr>
            <a:r>
              <a:rPr lang="en-GB" dirty="0"/>
              <a:t>Branding and messaging</a:t>
            </a:r>
          </a:p>
          <a:p>
            <a:pPr marL="342900" indent="-342900">
              <a:buClr>
                <a:srgbClr val="007BA4"/>
              </a:buClr>
              <a:buFont typeface="Arial" panose="020B0604020202020204" pitchFamily="34" charset="0"/>
              <a:buChar char="•"/>
            </a:pPr>
            <a:r>
              <a:rPr lang="en-GB" dirty="0"/>
              <a:t>Varying the offer</a:t>
            </a:r>
          </a:p>
          <a:p>
            <a:pPr marL="342900" indent="-342900">
              <a:buClr>
                <a:srgbClr val="007BA4"/>
              </a:buClr>
              <a:buFont typeface="Arial" panose="020B0604020202020204" pitchFamily="34" charset="0"/>
              <a:buChar char="•"/>
            </a:pPr>
            <a:r>
              <a:rPr lang="en-GB" dirty="0"/>
              <a:t>Frequency and interval of communications</a:t>
            </a:r>
          </a:p>
          <a:p>
            <a:pPr marL="342900" indent="-342900">
              <a:buClr>
                <a:srgbClr val="007BA4"/>
              </a:buClr>
              <a:buFont typeface="Arial" panose="020B0604020202020204" pitchFamily="34" charset="0"/>
              <a:buChar char="•"/>
            </a:pPr>
            <a:r>
              <a:rPr lang="en-GB" dirty="0"/>
              <a:t>Sequencing of communications</a:t>
            </a:r>
          </a:p>
          <a:p>
            <a:pPr marL="342900" indent="-342900">
              <a:buClr>
                <a:srgbClr val="007BA4"/>
              </a:buClr>
              <a:buFont typeface="Arial" panose="020B0604020202020204" pitchFamily="34" charset="0"/>
              <a:buChar char="•"/>
            </a:pPr>
            <a:r>
              <a:rPr lang="en-GB" dirty="0"/>
              <a:t>Optimising timing</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68208" y="3429000"/>
            <a:ext cx="2304288" cy="25420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768155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2A44A-6703-B54B-A0B5-0FF691F466C9}"/>
              </a:ext>
            </a:extLst>
          </p:cNvPr>
          <p:cNvSpPr>
            <a:spLocks noGrp="1"/>
          </p:cNvSpPr>
          <p:nvPr>
            <p:ph type="title"/>
          </p:nvPr>
        </p:nvSpPr>
        <p:spPr/>
        <p:txBody>
          <a:bodyPr/>
          <a:lstStyle/>
          <a:p>
            <a:r>
              <a:rPr lang="fr-FR" dirty="0"/>
              <a:t>Chapter content</a:t>
            </a:r>
            <a:endParaRPr lang="en-US" dirty="0">
              <a:cs typeface="Calibri Light"/>
            </a:endParaRPr>
          </a:p>
        </p:txBody>
      </p:sp>
      <p:sp>
        <p:nvSpPr>
          <p:cNvPr id="3" name="Content Placeholder 2">
            <a:extLst>
              <a:ext uri="{FF2B5EF4-FFF2-40B4-BE49-F238E27FC236}">
                <a16:creationId xmlns:a16="http://schemas.microsoft.com/office/drawing/2014/main" id="{C6B9AEF7-A5BF-694B-8DB7-EABCC9BBC73A}"/>
              </a:ext>
            </a:extLst>
          </p:cNvPr>
          <p:cNvSpPr>
            <a:spLocks noGrp="1"/>
          </p:cNvSpPr>
          <p:nvPr>
            <p:ph idx="1"/>
          </p:nvPr>
        </p:nvSpPr>
        <p:spPr/>
        <p:txBody>
          <a:bodyPr vert="horz" lIns="91440" tIns="45720" rIns="91440" bIns="45720" rtlCol="0" anchor="t">
            <a:normAutofit/>
          </a:bodyPr>
          <a:lstStyle/>
          <a:p>
            <a:pPr marL="457200" indent="-457200"/>
            <a:r>
              <a:rPr lang="vi-VN" dirty="0"/>
              <a:t>Overview of digital media</a:t>
            </a:r>
          </a:p>
          <a:p>
            <a:pPr marL="457200" indent="-457200"/>
            <a:r>
              <a:rPr lang="vi-VN" dirty="0"/>
              <a:t>The characteristics of digital media</a:t>
            </a:r>
          </a:p>
          <a:p>
            <a:pPr marL="457200" indent="-457200"/>
            <a:r>
              <a:rPr lang="vi-VN" dirty="0"/>
              <a:t>The process of planning e-campaign</a:t>
            </a:r>
          </a:p>
        </p:txBody>
      </p:sp>
    </p:spTree>
    <p:extLst>
      <p:ext uri="{BB962C8B-B14F-4D97-AF65-F5344CB8AC3E}">
        <p14:creationId xmlns:p14="http://schemas.microsoft.com/office/powerpoint/2010/main" val="25927970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1464" y="188578"/>
            <a:ext cx="10515600" cy="1054972"/>
          </a:xfrm>
        </p:spPr>
        <p:txBody>
          <a:bodyPr>
            <a:normAutofit/>
          </a:bodyPr>
          <a:lstStyle/>
          <a:p>
            <a:pPr algn="ctr"/>
            <a:r>
              <a:rPr lang="en-GB" sz="2400" b="0">
                <a:solidFill>
                  <a:srgbClr val="007BA4"/>
                </a:solidFill>
              </a:rPr>
              <a:t>Figure 8.17 Integration of different communication tools through time</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847528" y="1268760"/>
            <a:ext cx="8942219" cy="530517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177900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188367-98E0-B7D8-4A50-9E0CDFA050F8}"/>
              </a:ext>
            </a:extLst>
          </p:cNvPr>
          <p:cNvSpPr>
            <a:spLocks noGrp="1"/>
          </p:cNvSpPr>
          <p:nvPr>
            <p:ph type="title"/>
          </p:nvPr>
        </p:nvSpPr>
        <p:spPr/>
        <p:txBody>
          <a:bodyPr/>
          <a:lstStyle/>
          <a:p>
            <a:r>
              <a:rPr lang="vi-VN"/>
              <a:t>Chapter reference</a:t>
            </a:r>
            <a:endParaRPr lang="en-VN"/>
          </a:p>
        </p:txBody>
      </p:sp>
      <p:sp>
        <p:nvSpPr>
          <p:cNvPr id="5" name="Content Placeholder 4">
            <a:extLst>
              <a:ext uri="{FF2B5EF4-FFF2-40B4-BE49-F238E27FC236}">
                <a16:creationId xmlns:a16="http://schemas.microsoft.com/office/drawing/2014/main" id="{A43F52DD-FA83-E53E-9525-52AB4C09B30E}"/>
              </a:ext>
            </a:extLst>
          </p:cNvPr>
          <p:cNvSpPr>
            <a:spLocks noGrp="1"/>
          </p:cNvSpPr>
          <p:nvPr>
            <p:ph idx="1"/>
          </p:nvPr>
        </p:nvSpPr>
        <p:spPr/>
        <p:txBody>
          <a:bodyPr/>
          <a:lstStyle/>
          <a:p>
            <a:pPr marL="342900" indent="-342900">
              <a:buClr>
                <a:srgbClr val="000000"/>
              </a:buClr>
            </a:pPr>
            <a:r>
              <a:rPr lang="en-SG" dirty="0">
                <a:latin typeface="Source Sans Pro"/>
                <a:ea typeface="Source Sans Pro"/>
                <a:cs typeface="Arial"/>
              </a:rPr>
              <a:t>Chaffey D. &amp; Ellis-Chadwick F. (2022). Digital marketing - Strategy, Implementation and Practice (8</a:t>
            </a:r>
            <a:r>
              <a:rPr lang="en-SG" baseline="30000" dirty="0">
                <a:latin typeface="Source Sans Pro"/>
                <a:ea typeface="Source Sans Pro"/>
                <a:cs typeface="Arial"/>
              </a:rPr>
              <a:t>th</a:t>
            </a:r>
            <a:r>
              <a:rPr lang="en-SG" dirty="0">
                <a:latin typeface="Source Sans Pro"/>
                <a:ea typeface="Source Sans Pro"/>
                <a:cs typeface="Arial"/>
              </a:rPr>
              <a:t> edition), chapter 8. Pearson. UK</a:t>
            </a:r>
          </a:p>
        </p:txBody>
      </p:sp>
    </p:spTree>
    <p:extLst>
      <p:ext uri="{BB962C8B-B14F-4D97-AF65-F5344CB8AC3E}">
        <p14:creationId xmlns:p14="http://schemas.microsoft.com/office/powerpoint/2010/main" val="8755800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Images – Browse 263,389 Stock Photos, Vectors, and Video | Adobe  Stock">
            <a:extLst>
              <a:ext uri="{FF2B5EF4-FFF2-40B4-BE49-F238E27FC236}">
                <a16:creationId xmlns:a16="http://schemas.microsoft.com/office/drawing/2014/main" id="{C6416DB0-6727-8B09-759D-CB72530F2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6135" y="1309511"/>
            <a:ext cx="7569634" cy="4278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9894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DF2A7-2B3B-4B57-478C-097C2CC2D770}"/>
              </a:ext>
            </a:extLst>
          </p:cNvPr>
          <p:cNvSpPr>
            <a:spLocks noGrp="1"/>
          </p:cNvSpPr>
          <p:nvPr>
            <p:ph type="title"/>
          </p:nvPr>
        </p:nvSpPr>
        <p:spPr/>
        <p:txBody>
          <a:bodyPr/>
          <a:lstStyle/>
          <a:p>
            <a:r>
              <a:rPr lang="en-VN"/>
              <a:t>Overview</a:t>
            </a:r>
          </a:p>
        </p:txBody>
      </p:sp>
      <p:sp>
        <p:nvSpPr>
          <p:cNvPr id="3" name="Content Placeholder 2">
            <a:extLst>
              <a:ext uri="{FF2B5EF4-FFF2-40B4-BE49-F238E27FC236}">
                <a16:creationId xmlns:a16="http://schemas.microsoft.com/office/drawing/2014/main" id="{9425F41F-F493-4375-E437-2DBB611014F6}"/>
              </a:ext>
            </a:extLst>
          </p:cNvPr>
          <p:cNvSpPr>
            <a:spLocks noGrp="1"/>
          </p:cNvSpPr>
          <p:nvPr>
            <p:ph idx="1"/>
          </p:nvPr>
        </p:nvSpPr>
        <p:spPr/>
        <p:txBody>
          <a:bodyPr>
            <a:normAutofit fontScale="85000" lnSpcReduction="20000"/>
          </a:bodyPr>
          <a:lstStyle/>
          <a:p>
            <a:pPr marL="0" indent="0">
              <a:buNone/>
            </a:pPr>
            <a:r>
              <a:rPr lang="en-US" sz="2800"/>
              <a:t>Communication campaign:</a:t>
            </a:r>
          </a:p>
          <a:p>
            <a:pPr marL="342900" indent="-342900">
              <a:buFont typeface="Arial" panose="020B0604020202020204" pitchFamily="34" charset="0"/>
              <a:buChar char="•"/>
            </a:pPr>
            <a:r>
              <a:rPr lang="en-US"/>
              <a:t>are communication activities carried out in a certain period of time (usually short-term) to achieve certain marketing goals for customers acquisition, sales.</a:t>
            </a:r>
          </a:p>
          <a:p>
            <a:pPr marL="342900" indent="-342900">
              <a:buFont typeface="Arial" panose="020B0604020202020204" pitchFamily="34" charset="0"/>
              <a:buChar char="•"/>
            </a:pPr>
            <a:r>
              <a:rPr lang="en-US"/>
              <a:t>Often associated with a specific activity: launching a new product, launching a promotion, creating demand for a new value proposition...</a:t>
            </a:r>
          </a:p>
          <a:p>
            <a:pPr marL="342900" indent="-342900">
              <a:buFont typeface="Arial" panose="020B0604020202020204" pitchFamily="34" charset="0"/>
              <a:buChar char="•"/>
            </a:pPr>
            <a:r>
              <a:rPr lang="en-US"/>
              <a:t>Communication campaigns are often determined according to an annual plan, with a determined budget, from which a specific plan for each specific campaign will be determined.</a:t>
            </a:r>
          </a:p>
          <a:p>
            <a:pPr marL="0" indent="0">
              <a:buNone/>
            </a:pPr>
            <a:r>
              <a:rPr lang="en-US" sz="2800"/>
              <a:t>Digital media campaign:</a:t>
            </a:r>
          </a:p>
          <a:p>
            <a:pPr marL="342900" indent="-342900">
              <a:buFont typeface="Arial" panose="020B0604020202020204" pitchFamily="34" charset="0"/>
              <a:buChar char="•"/>
            </a:pPr>
            <a:r>
              <a:rPr lang="en-US"/>
              <a:t>are communication campaigns that use digital media to increase implementation efficiency, such as reaching certain audiences through social media channels, using interactive media technologies to attract and encourage customers to interact...</a:t>
            </a:r>
          </a:p>
          <a:p>
            <a:pPr marL="342900" indent="-342900">
              <a:buFont typeface="Arial" panose="020B0604020202020204" pitchFamily="34" charset="0"/>
              <a:buChar char="•"/>
            </a:pPr>
            <a:r>
              <a:rPr lang="en-US"/>
              <a:t>acts as a continuation and supplement to "always-on" communication activities on digital media</a:t>
            </a:r>
            <a:endParaRPr lang="en-VN"/>
          </a:p>
        </p:txBody>
      </p:sp>
    </p:spTree>
    <p:extLst>
      <p:ext uri="{BB962C8B-B14F-4D97-AF65-F5344CB8AC3E}">
        <p14:creationId xmlns:p14="http://schemas.microsoft.com/office/powerpoint/2010/main" val="216255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9F6E7-6FA1-4717-1804-80A105191422}"/>
              </a:ext>
            </a:extLst>
          </p:cNvPr>
          <p:cNvSpPr>
            <a:spLocks noGrp="1"/>
          </p:cNvSpPr>
          <p:nvPr>
            <p:ph type="title"/>
          </p:nvPr>
        </p:nvSpPr>
        <p:spPr/>
        <p:txBody>
          <a:bodyPr/>
          <a:lstStyle/>
          <a:p>
            <a:r>
              <a:rPr lang="en-US"/>
              <a:t>The characteristics of digital media</a:t>
            </a:r>
            <a:endParaRPr lang="en-VN"/>
          </a:p>
        </p:txBody>
      </p:sp>
      <p:sp>
        <p:nvSpPr>
          <p:cNvPr id="3" name="Content Placeholder 2">
            <a:extLst>
              <a:ext uri="{FF2B5EF4-FFF2-40B4-BE49-F238E27FC236}">
                <a16:creationId xmlns:a16="http://schemas.microsoft.com/office/drawing/2014/main" id="{557F72A6-BFDE-5C6F-9D1B-1948739399D4}"/>
              </a:ext>
            </a:extLst>
          </p:cNvPr>
          <p:cNvSpPr>
            <a:spLocks noGrp="1"/>
          </p:cNvSpPr>
          <p:nvPr>
            <p:ph idx="1"/>
          </p:nvPr>
        </p:nvSpPr>
        <p:spPr/>
        <p:txBody>
          <a:bodyPr>
            <a:normAutofit/>
          </a:bodyPr>
          <a:lstStyle/>
          <a:p>
            <a:pPr marL="342900" indent="-342900">
              <a:buFont typeface="Arial" panose="020B0604020202020204" pitchFamily="34" charset="0"/>
              <a:buChar char="•"/>
            </a:pPr>
            <a:r>
              <a:rPr lang="en-US"/>
              <a:t>From push to pull: </a:t>
            </a:r>
            <a:r>
              <a:rPr lang="en-VN" sz="2200" b="0"/>
              <a:t>inbound marketing</a:t>
            </a:r>
            <a:endParaRPr lang="en-VN" b="0"/>
          </a:p>
          <a:p>
            <a:pPr marL="342900" indent="-342900">
              <a:buFont typeface="Arial" panose="020B0604020202020204" pitchFamily="34" charset="0"/>
              <a:buChar char="•"/>
            </a:pPr>
            <a:r>
              <a:rPr lang="en-US"/>
              <a:t>Interactive dialogues</a:t>
            </a:r>
          </a:p>
          <a:p>
            <a:pPr marL="342900" indent="-342900">
              <a:buFont typeface="Arial" panose="020B0604020202020204" pitchFamily="34" charset="0"/>
              <a:buChar char="•"/>
            </a:pPr>
            <a:r>
              <a:rPr lang="en-US"/>
              <a:t>F</a:t>
            </a:r>
            <a:r>
              <a:rPr lang="en-VN"/>
              <a:t>rom One-to-many to One-to-some and One-to-one: </a:t>
            </a:r>
          </a:p>
          <a:p>
            <a:pPr marL="1085850" lvl="1" indent="-342900">
              <a:buFont typeface="Arial" panose="020B0604020202020204" pitchFamily="34" charset="0"/>
              <a:buChar char="•"/>
            </a:pPr>
            <a:r>
              <a:rPr lang="en-VN" b="1" i="1"/>
              <a:t>Mass Customization (tuỳ chỉnh hàng loạt): </a:t>
            </a:r>
            <a:r>
              <a:rPr lang="en-VN"/>
              <a:t>thông điệp marketing hoặc sản phẩm sẽ được tuỳ chỉnh theo cá nhân hoặc nhóm KH (micro-targeting), trong đó áp dụng các công nghệ để duy trì lợi thế kinh tế theo quy mô và năng lực của hoạt động marketing hay sản xuất đại trà.</a:t>
            </a:r>
          </a:p>
          <a:p>
            <a:pPr marL="1085850" lvl="1" indent="-342900">
              <a:buFont typeface="Arial" panose="020B0604020202020204" pitchFamily="34" charset="0"/>
              <a:buChar char="•"/>
            </a:pPr>
            <a:r>
              <a:rPr lang="en-VN" b="1" i="1"/>
              <a:t>Personalisation (Cá nhân hoá trải nghiệm của KH): </a:t>
            </a:r>
            <a:r>
              <a:rPr lang="en-VN"/>
              <a:t>là việc tạo ra các nội dung, sản phẩm hoặc các đề xuất xúc tiến ưu đãi tuỳ chỉnh theo đặc điểm và hành vi của KH truy cập trang, nhằm mục tiêu chuyển đổi và các tương tác lâu dài của họ.</a:t>
            </a:r>
          </a:p>
        </p:txBody>
      </p:sp>
    </p:spTree>
    <p:extLst>
      <p:ext uri="{BB962C8B-B14F-4D97-AF65-F5344CB8AC3E}">
        <p14:creationId xmlns:p14="http://schemas.microsoft.com/office/powerpoint/2010/main" val="3112604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9456" y="188640"/>
            <a:ext cx="10515600" cy="1054972"/>
          </a:xfrm>
        </p:spPr>
        <p:txBody>
          <a:bodyPr>
            <a:noAutofit/>
          </a:bodyPr>
          <a:lstStyle/>
          <a:p>
            <a:pPr algn="ctr"/>
            <a:r>
              <a:rPr lang="en-US" sz="2400" dirty="0">
                <a:solidFill>
                  <a:srgbClr val="007BA4"/>
                </a:solidFill>
              </a:rPr>
              <a:t>Figure 8.1 The differences between one-to-many and one-to-one communication using the Internet [</a:t>
            </a:r>
            <a:r>
              <a:rPr lang="en-US" sz="2400" dirty="0" err="1">
                <a:solidFill>
                  <a:srgbClr val="007BA4"/>
                </a:solidFill>
              </a:rPr>
              <a:t>organisation</a:t>
            </a:r>
            <a:r>
              <a:rPr lang="en-US" sz="2400" dirty="0">
                <a:solidFill>
                  <a:srgbClr val="007BA4"/>
                </a:solidFill>
              </a:rPr>
              <a:t> (O) communicating a message (M) to customers (C)]</a:t>
            </a:r>
            <a:endParaRPr lang="en-GB" sz="2400" dirty="0">
              <a:solidFill>
                <a:srgbClr val="007BA4"/>
              </a:solidFill>
            </a:endParaRP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123925" y="1268760"/>
            <a:ext cx="4520013" cy="543243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63021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AD16A-B759-8574-B329-697C43A2C877}"/>
              </a:ext>
            </a:extLst>
          </p:cNvPr>
          <p:cNvSpPr>
            <a:spLocks noGrp="1"/>
          </p:cNvSpPr>
          <p:nvPr>
            <p:ph type="title"/>
          </p:nvPr>
        </p:nvSpPr>
        <p:spPr/>
        <p:txBody>
          <a:bodyPr/>
          <a:lstStyle/>
          <a:p>
            <a:r>
              <a:rPr lang="en-US"/>
              <a:t>The characteristics of digital media (cont.)</a:t>
            </a:r>
            <a:endParaRPr lang="en-VN"/>
          </a:p>
        </p:txBody>
      </p:sp>
      <p:sp>
        <p:nvSpPr>
          <p:cNvPr id="3" name="Content Placeholder 2">
            <a:extLst>
              <a:ext uri="{FF2B5EF4-FFF2-40B4-BE49-F238E27FC236}">
                <a16:creationId xmlns:a16="http://schemas.microsoft.com/office/drawing/2014/main" id="{4C6067BB-B354-DAA9-253D-EEE3C29FE159}"/>
              </a:ext>
            </a:extLst>
          </p:cNvPr>
          <p:cNvSpPr>
            <a:spLocks noGrp="1"/>
          </p:cNvSpPr>
          <p:nvPr>
            <p:ph idx="1"/>
          </p:nvPr>
        </p:nvSpPr>
        <p:spPr/>
        <p:txBody>
          <a:bodyPr/>
          <a:lstStyle/>
          <a:p>
            <a:pPr marL="342900" indent="-342900">
              <a:buFont typeface="Arial" panose="020B0604020202020204" pitchFamily="34" charset="0"/>
              <a:buChar char="•"/>
            </a:pPr>
            <a:r>
              <a:rPr lang="en-US" sz="2000"/>
              <a:t>From one-to-many to many-to-many communications</a:t>
            </a:r>
          </a:p>
          <a:p>
            <a:pPr marL="342900" indent="-342900">
              <a:buFont typeface="Arial" panose="020B0604020202020204" pitchFamily="34" charset="0"/>
              <a:buChar char="•"/>
            </a:pPr>
            <a:r>
              <a:rPr lang="en-US" sz="2000"/>
              <a:t>F</a:t>
            </a:r>
            <a:r>
              <a:rPr lang="en-VN" sz="2000"/>
              <a:t>rom lean-back to lean-forward: </a:t>
            </a:r>
            <a:r>
              <a:rPr lang="en-US" sz="1800" b="0"/>
              <a:t>customer wants to be in control and wants to experience flow and responsiveness to their needs</a:t>
            </a:r>
            <a:r>
              <a:rPr lang="en-VN" sz="1800" b="0"/>
              <a:t>.</a:t>
            </a:r>
          </a:p>
          <a:p>
            <a:pPr marL="342900" indent="-342900">
              <a:buFont typeface="Arial" panose="020B0604020202020204" pitchFamily="34" charset="0"/>
              <a:buChar char="•"/>
            </a:pPr>
            <a:r>
              <a:rPr lang="en-US" sz="2000"/>
              <a:t>The medium changes the nature of standard marketing communications tools such as advertising</a:t>
            </a:r>
            <a:endParaRPr lang="en-VN" sz="2000" b="0"/>
          </a:p>
          <a:p>
            <a:pPr marL="342900" indent="-342900">
              <a:buFont typeface="Arial" panose="020B0604020202020204" pitchFamily="34" charset="0"/>
              <a:buChar char="•"/>
            </a:pPr>
            <a:endParaRPr lang="en-VN" sz="2000"/>
          </a:p>
        </p:txBody>
      </p:sp>
      <p:pic>
        <p:nvPicPr>
          <p:cNvPr id="4" name="Content Placeholder 6">
            <a:extLst>
              <a:ext uri="{FF2B5EF4-FFF2-40B4-BE49-F238E27FC236}">
                <a16:creationId xmlns:a16="http://schemas.microsoft.com/office/drawing/2014/main" id="{06615FC3-B14A-3BAE-2036-F3D02D64BAD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63552" y="4051811"/>
            <a:ext cx="9025510" cy="246685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97739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577C6-FB9C-3F8D-D7FD-315F6A006205}"/>
              </a:ext>
            </a:extLst>
          </p:cNvPr>
          <p:cNvSpPr>
            <a:spLocks noGrp="1"/>
          </p:cNvSpPr>
          <p:nvPr>
            <p:ph type="title"/>
          </p:nvPr>
        </p:nvSpPr>
        <p:spPr/>
        <p:txBody>
          <a:bodyPr/>
          <a:lstStyle/>
          <a:p>
            <a:r>
              <a:rPr lang="en-US"/>
              <a:t>The characteristics of digital media (cont.)</a:t>
            </a:r>
            <a:endParaRPr lang="en-VN"/>
          </a:p>
        </p:txBody>
      </p:sp>
      <p:sp>
        <p:nvSpPr>
          <p:cNvPr id="3" name="Content Placeholder 2">
            <a:extLst>
              <a:ext uri="{FF2B5EF4-FFF2-40B4-BE49-F238E27FC236}">
                <a16:creationId xmlns:a16="http://schemas.microsoft.com/office/drawing/2014/main" id="{AC131B8B-AFF1-C5EC-D6A6-D0BDE76B5999}"/>
              </a:ext>
            </a:extLst>
          </p:cNvPr>
          <p:cNvSpPr>
            <a:spLocks noGrp="1"/>
          </p:cNvSpPr>
          <p:nvPr>
            <p:ph idx="1"/>
          </p:nvPr>
        </p:nvSpPr>
        <p:spPr/>
        <p:txBody>
          <a:bodyPr/>
          <a:lstStyle/>
          <a:p>
            <a:pPr marL="342900" indent="-342900">
              <a:buFont typeface="Arial" panose="020B0604020202020204" pitchFamily="34" charset="0"/>
              <a:buChar char="•"/>
            </a:pPr>
            <a:r>
              <a:rPr lang="en-US" sz="2000"/>
              <a:t>Increase in communications intermediaries</a:t>
            </a:r>
          </a:p>
          <a:p>
            <a:pPr marL="342900" indent="-342900">
              <a:buFont typeface="Arial" panose="020B0604020202020204" pitchFamily="34" charset="0"/>
              <a:buChar char="•"/>
            </a:pPr>
            <a:r>
              <a:rPr lang="en-US" sz="2000"/>
              <a:t>Integration: </a:t>
            </a:r>
            <a:r>
              <a:rPr lang="en-VN" sz="2000" b="0"/>
              <a:t>on vs. off</a:t>
            </a:r>
          </a:p>
          <a:p>
            <a:pPr marL="342900" indent="-342900">
              <a:buFont typeface="Arial" panose="020B0604020202020204" pitchFamily="34" charset="0"/>
              <a:buChar char="•"/>
            </a:pPr>
            <a:r>
              <a:rPr lang="en-US" sz="2000"/>
              <a:t>Timing of campaign communications has additional ‘always-on’ and real-time marketing components</a:t>
            </a:r>
            <a:endParaRPr lang="en-VN" b="0"/>
          </a:p>
        </p:txBody>
      </p:sp>
    </p:spTree>
    <p:extLst>
      <p:ext uri="{BB962C8B-B14F-4D97-AF65-F5344CB8AC3E}">
        <p14:creationId xmlns:p14="http://schemas.microsoft.com/office/powerpoint/2010/main" val="2889348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A34DD6-2F22-D725-D565-59D89E0508F9}"/>
              </a:ext>
            </a:extLst>
          </p:cNvPr>
          <p:cNvSpPr>
            <a:spLocks noGrp="1"/>
          </p:cNvSpPr>
          <p:nvPr>
            <p:ph type="title"/>
          </p:nvPr>
        </p:nvSpPr>
        <p:spPr/>
        <p:txBody>
          <a:bodyPr/>
          <a:lstStyle/>
          <a:p>
            <a:endParaRPr lang="en-VN"/>
          </a:p>
        </p:txBody>
      </p:sp>
      <p:pic>
        <p:nvPicPr>
          <p:cNvPr id="5" name="Picture 4" descr="A screenshot of a computer&#10;&#10;Description automatically generated">
            <a:extLst>
              <a:ext uri="{FF2B5EF4-FFF2-40B4-BE49-F238E27FC236}">
                <a16:creationId xmlns:a16="http://schemas.microsoft.com/office/drawing/2014/main" id="{5159D4BD-40C6-EBCB-4193-C432A459B1BF}"/>
              </a:ext>
            </a:extLst>
          </p:cNvPr>
          <p:cNvPicPr>
            <a:picLocks noChangeAspect="1"/>
          </p:cNvPicPr>
          <p:nvPr/>
        </p:nvPicPr>
        <p:blipFill rotWithShape="1">
          <a:blip r:embed="rId2">
            <a:extLst>
              <a:ext uri="{28A0092B-C50C-407E-A947-70E740481C1C}">
                <a14:useLocalDpi xmlns:a14="http://schemas.microsoft.com/office/drawing/2010/main" val="0"/>
              </a:ext>
            </a:extLst>
          </a:blip>
          <a:srcRect l="25312" t="10869" r="28366" b="10674"/>
          <a:stretch/>
        </p:blipFill>
        <p:spPr>
          <a:xfrm>
            <a:off x="3215680" y="19021"/>
            <a:ext cx="6330631" cy="6838979"/>
          </a:xfrm>
          <a:prstGeom prst="rect">
            <a:avLst/>
          </a:prstGeom>
        </p:spPr>
      </p:pic>
    </p:spTree>
    <p:extLst>
      <p:ext uri="{BB962C8B-B14F-4D97-AF65-F5344CB8AC3E}">
        <p14:creationId xmlns:p14="http://schemas.microsoft.com/office/powerpoint/2010/main" val="4113846081"/>
      </p:ext>
    </p:extLst>
  </p:cSld>
  <p:clrMapOvr>
    <a:masterClrMapping/>
  </p:clrMapOvr>
</p:sld>
</file>

<file path=ppt/theme/theme1.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540929A909BFB49842988E9DBC44210" ma:contentTypeVersion="8" ma:contentTypeDescription="Create a new document." ma:contentTypeScope="" ma:versionID="8d187a6e11ef686f540007c95fd02615">
  <xsd:schema xmlns:xsd="http://www.w3.org/2001/XMLSchema" xmlns:xs="http://www.w3.org/2001/XMLSchema" xmlns:p="http://schemas.microsoft.com/office/2006/metadata/properties" xmlns:ns2="5c4ff63a-2087-458c-8754-9c827ff57039" targetNamespace="http://schemas.microsoft.com/office/2006/metadata/properties" ma:root="true" ma:fieldsID="20dc062ad4f35c89a896c19db6c2bf8c" ns2:_="">
    <xsd:import namespace="5c4ff63a-2087-458c-8754-9c827ff5703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4ff63a-2087-458c-8754-9c827ff5703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32CB109-B3A6-4F12-A5D3-1EC12CCF5E0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4ff63a-2087-458c-8754-9c827ff570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D76918F-EFA4-4C3A-B0C3-348FB37F3140}">
  <ds:schemaRef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www.w3.org/XML/1998/namespace"/>
    <ds:schemaRef ds:uri="http://schemas.microsoft.com/office/infopath/2007/PartnerControls"/>
    <ds:schemaRef ds:uri="5c4ff63a-2087-458c-8754-9c827ff57039"/>
    <ds:schemaRef ds:uri="http://purl.org/dc/dcmitype/"/>
    <ds:schemaRef ds:uri="http://purl.org/dc/terms/"/>
  </ds:schemaRefs>
</ds:datastoreItem>
</file>

<file path=customXml/itemProps3.xml><?xml version="1.0" encoding="utf-8"?>
<ds:datastoreItem xmlns:ds="http://schemas.openxmlformats.org/officeDocument/2006/customXml" ds:itemID="{292C41E7-9EB6-49D2-83D7-EF0E6962EE4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3135</TotalTime>
  <Words>4175</Words>
  <Application>Microsoft Office PowerPoint</Application>
  <PresentationFormat>Grand écran</PresentationFormat>
  <Paragraphs>230</Paragraphs>
  <Slides>32</Slides>
  <Notes>17</Notes>
  <HiddenSlides>0</HiddenSlides>
  <MMClips>0</MMClips>
  <ScaleCrop>false</ScaleCrop>
  <HeadingPairs>
    <vt:vector size="4" baseType="variant">
      <vt:variant>
        <vt:lpstr>Thème</vt:lpstr>
      </vt:variant>
      <vt:variant>
        <vt:i4>1</vt:i4>
      </vt:variant>
      <vt:variant>
        <vt:lpstr>Titres des diapositives</vt:lpstr>
      </vt:variant>
      <vt:variant>
        <vt:i4>32</vt:i4>
      </vt:variant>
    </vt:vector>
  </HeadingPairs>
  <TitlesOfParts>
    <vt:vector size="33" baseType="lpstr">
      <vt:lpstr>5_Custom Design</vt:lpstr>
      <vt:lpstr>Chapter 8:  Campaign planning for digital media</vt:lpstr>
      <vt:lpstr>Learning objectives</vt:lpstr>
      <vt:lpstr>Chapter content</vt:lpstr>
      <vt:lpstr>Overview</vt:lpstr>
      <vt:lpstr>The characteristics of digital media</vt:lpstr>
      <vt:lpstr>Figure 8.1 The differences between one-to-many and one-to-one communication using the Internet [organisation (O) communicating a message (M) to customers (C)]</vt:lpstr>
      <vt:lpstr>The characteristics of digital media (cont.)</vt:lpstr>
      <vt:lpstr>The characteristics of digital media (cont.)</vt:lpstr>
      <vt:lpstr>Présentation PowerPoint</vt:lpstr>
      <vt:lpstr>Steps in planning an integrated campaign or an online customer acquisition plan</vt:lpstr>
      <vt:lpstr>Step 1. Goal setting and tracking for interactive marketing communications </vt:lpstr>
      <vt:lpstr>Step 1. Goal setting and tracking for interactive marketing communications </vt:lpstr>
      <vt:lpstr>Terminology for measuring digital media </vt:lpstr>
      <vt:lpstr>Figure 8.4 An example of the effectiveness measures for an online ad campaign</vt:lpstr>
      <vt:lpstr>Figure 8.5 Conversion marketing approach to objective setting for web communications </vt:lpstr>
      <vt:lpstr>Campaign response mechanism</vt:lpstr>
      <vt:lpstr>Step 2. Campaign insight</vt:lpstr>
      <vt:lpstr>Step 3. Segmentation and targeting</vt:lpstr>
      <vt:lpstr>Step 4. Big idea, offer, message development and creative</vt:lpstr>
      <vt:lpstr>Step 4. Big idea, offer, message development and creative</vt:lpstr>
      <vt:lpstr>Group Activity </vt:lpstr>
      <vt:lpstr>Step 5. Budgeting and selecting the digital media mix</vt:lpstr>
      <vt:lpstr>Figure 8.10 Options for the online vs offline communications mix: (a) online&gt;offline, (b) similar online and offline, (c) offline&gt;online</vt:lpstr>
      <vt:lpstr>Figure 8.11 Recommendations of the mix of investment in digital media for direct and brand response campaigns</vt:lpstr>
      <vt:lpstr>Figure 8.12 Examples of different referrers contributing to a sale for a car rental company</vt:lpstr>
      <vt:lpstr>Figure 8.13 Example of different referrers contributing to a social media campaign</vt:lpstr>
      <vt:lpstr>Figure 8.14 Examples of the referring mix for an airline</vt:lpstr>
      <vt:lpstr>Levels of investments in digital assets</vt:lpstr>
      <vt:lpstr>Step 6 Integration into overall media schedule or plan</vt:lpstr>
      <vt:lpstr>Figure 8.17 Integration of different communication tools through time</vt:lpstr>
      <vt:lpstr>Chapter reference</vt:lpstr>
      <vt:lpstr>Présentation PowerPoint</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Marketing Powerpoint Slides</dc:title>
  <dc:subject>Digital Marketing</dc:subject>
  <dc:creator>Kirsty Farrelly</dc:creator>
  <cp:keywords>Digital Marketing</cp:keywords>
  <cp:lastModifiedBy>PhamTh</cp:lastModifiedBy>
  <cp:revision>175</cp:revision>
  <cp:lastPrinted>2024-05-05T16:09:55Z</cp:lastPrinted>
  <dcterms:created xsi:type="dcterms:W3CDTF">2019-02-27T10:38:23Z</dcterms:created>
  <dcterms:modified xsi:type="dcterms:W3CDTF">2024-12-24T09:02:47Z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0x0101007540929A909BFB49842988E9DBC44210</vt:lpwstr>
  </property>
</Properties>
</file>

<file path=docProps/thumbnail.jpeg>
</file>